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0"/>
  </p:notesMasterIdLst>
  <p:sldIdLst>
    <p:sldId id="387" r:id="rId5"/>
    <p:sldId id="479" r:id="rId6"/>
    <p:sldId id="418" r:id="rId7"/>
    <p:sldId id="448" r:id="rId8"/>
    <p:sldId id="449" r:id="rId9"/>
    <p:sldId id="450" r:id="rId10"/>
    <p:sldId id="424" r:id="rId11"/>
    <p:sldId id="438" r:id="rId12"/>
    <p:sldId id="453" r:id="rId13"/>
    <p:sldId id="451" r:id="rId14"/>
    <p:sldId id="452" r:id="rId15"/>
    <p:sldId id="435" r:id="rId16"/>
    <p:sldId id="426" r:id="rId17"/>
    <p:sldId id="454" r:id="rId18"/>
    <p:sldId id="455" r:id="rId19"/>
    <p:sldId id="456" r:id="rId20"/>
    <p:sldId id="457" r:id="rId21"/>
    <p:sldId id="458" r:id="rId22"/>
    <p:sldId id="459" r:id="rId23"/>
    <p:sldId id="460" r:id="rId24"/>
    <p:sldId id="461" r:id="rId25"/>
    <p:sldId id="440" r:id="rId26"/>
    <p:sldId id="441" r:id="rId27"/>
    <p:sldId id="446" r:id="rId28"/>
    <p:sldId id="485" r:id="rId29"/>
    <p:sldId id="486" r:id="rId30"/>
    <p:sldId id="484" r:id="rId31"/>
    <p:sldId id="469" r:id="rId32"/>
    <p:sldId id="447" r:id="rId33"/>
    <p:sldId id="443" r:id="rId34"/>
    <p:sldId id="444" r:id="rId35"/>
    <p:sldId id="462" r:id="rId36"/>
    <p:sldId id="472" r:id="rId37"/>
    <p:sldId id="473" r:id="rId38"/>
    <p:sldId id="474" r:id="rId39"/>
    <p:sldId id="475" r:id="rId40"/>
    <p:sldId id="476" r:id="rId41"/>
    <p:sldId id="478" r:id="rId42"/>
    <p:sldId id="477" r:id="rId43"/>
    <p:sldId id="482" r:id="rId44"/>
    <p:sldId id="481" r:id="rId45"/>
    <p:sldId id="483" r:id="rId46"/>
    <p:sldId id="470" r:id="rId47"/>
    <p:sldId id="414" r:id="rId48"/>
    <p:sldId id="40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han Fishburn" initials="MF" lastIdx="15" clrIdx="0"/>
  <p:cmAuthor id="2" name="Fleischmann, Lydia (NIH/NLM/NCBI) [C]" initials="FL([" lastIdx="1" clrIdx="1">
    <p:extLst>
      <p:ext uri="{19B8F6BF-5375-455C-9EA6-DF929625EA0E}">
        <p15:presenceInfo xmlns:p15="http://schemas.microsoft.com/office/powerpoint/2012/main" userId="S::fleischmannlc@nih.gov::48c9b1ac-9239-4ba4-b0af-441eb9b5356e" providerId="AD"/>
      </p:ext>
    </p:extLst>
  </p:cmAuthor>
  <p:cmAuthor id="3" name="Mizrachi, Ilene (NIH/NLM/NCBI) [E]" initials="M[" lastIdx="1" clrIdx="2">
    <p:extLst>
      <p:ext uri="{19B8F6BF-5375-455C-9EA6-DF929625EA0E}">
        <p15:presenceInfo xmlns:p15="http://schemas.microsoft.com/office/powerpoint/2012/main" userId="S::mizrachi@nih.gov::14b89d90-3ccb-4e45-bd86-507b2eba799d" providerId="AD"/>
      </p:ext>
    </p:extLst>
  </p:cmAuthor>
  <p:cmAuthor id="4" name="Yankie, Linda (NIH/NLM/NCBI) [E]" initials="YL([" lastIdx="4" clrIdx="3">
    <p:extLst>
      <p:ext uri="{19B8F6BF-5375-455C-9EA6-DF929625EA0E}">
        <p15:presenceInfo xmlns:p15="http://schemas.microsoft.com/office/powerpoint/2012/main" userId="S::yankie@nih.gov::7677fa52-e838-46ab-9f0c-639f25c16c1c" providerId="AD"/>
      </p:ext>
    </p:extLst>
  </p:cmAuthor>
  <p:cmAuthor id="5" name="Fleischmann, Lydia (NIH/NLM/NCBI) [C]" initials="FL([ [2]" lastIdx="3" clrIdx="4">
    <p:extLst>
      <p:ext uri="{19B8F6BF-5375-455C-9EA6-DF929625EA0E}">
        <p15:presenceInfo xmlns:p15="http://schemas.microsoft.com/office/powerpoint/2012/main" userId="Fleischmann, Lydia (NIH/NLM/NCBI) [C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DAD"/>
    <a:srgbClr val="D71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99904A-EC58-11EA-AD10-8765C45E24DB}" v="185" dt="2020-10-20T17:43:54.664"/>
    <p1510:client id="{4BB41F60-159B-8141-9589-0839C2624EF2}" v="10" dt="2020-10-21T01:04:33.531"/>
    <p1510:client id="{4C29372C-B6B7-F10B-CF68-34BB86C279D3}" v="736" dt="2020-10-20T17:35:41.910"/>
    <p1510:client id="{5728910E-0075-8E80-BEDB-DAD76559832D}" v="1" dt="2020-10-21T14:49:02.603"/>
    <p1510:client id="{6F18F080-6684-B127-D6A9-1E0F89B19831}" v="857" dt="2020-10-20T14:39:45.023"/>
    <p1510:client id="{7E28BE64-AA95-0DD0-FFE2-67A2B83AB5B2}" v="1" dt="2020-10-21T14:48:31.665"/>
    <p1510:client id="{85C9C9B3-CE9C-7377-3B9C-4503BD9BA5DE}" v="21" dt="2020-10-20T18:17:12.885"/>
    <p1510:client id="{86109137-FDA7-5FED-FC63-0014A9784E75}" v="1" dt="2020-10-21T14:50:18.033"/>
    <p1510:client id="{B94C03E6-51D5-BCF9-4BB7-DA57DC76F39C}" v="58" dt="2020-10-20T18:05:57.036"/>
    <p1510:client id="{C13EB09C-359A-4F18-97AE-250BD97B2D61}" v="3469" dt="2020-10-21T16:12:45.666"/>
    <p1510:client id="{CD019222-4AF5-14BA-88CA-A28F32C2EFAC}" v="8" dt="2020-10-20T17:46:56.315"/>
    <p1510:client id="{F633C6D5-4B64-EE46-231C-E7476E4D0264}" v="6" dt="2020-10-20T20:20:15.4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9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ngall.com/tool-png" TargetMode="External"/><Relationship Id="rId1" Type="http://schemas.openxmlformats.org/officeDocument/2006/relationships/image" Target="../media/image4.png"/><Relationship Id="rId6" Type="http://schemas.openxmlformats.org/officeDocument/2006/relationships/hyperlink" Target="http://www.pngall.com/communication-png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commons.wikimedia.org/wiki/File:Checklist_Noun_project_5166_yellow.svg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ngall.com/tool-png" TargetMode="External"/><Relationship Id="rId1" Type="http://schemas.openxmlformats.org/officeDocument/2006/relationships/image" Target="../media/image4.png"/><Relationship Id="rId6" Type="http://schemas.openxmlformats.org/officeDocument/2006/relationships/hyperlink" Target="http://www.pngall.com/communication-png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://commons.wikimedia.org/wiki/File:Checklist_Noun_project_5166_yellow.sv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73D5CF-A142-4278-A54C-0CB4705E752F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1B708BC1-FEE3-43D7-985C-A28736865313}">
      <dgm:prSet phldrT="[Text]"/>
      <dgm:spPr/>
      <dgm:t>
        <a:bodyPr/>
        <a:lstStyle/>
        <a:p>
          <a:r>
            <a:rPr lang="en-US" b="1"/>
            <a:t>Introduce helpful tool for SARS-CoV-2 annotation: VADR!</a:t>
          </a:r>
        </a:p>
      </dgm:t>
    </dgm:pt>
    <dgm:pt modelId="{FBE38E40-1667-4E14-8E55-C8DC26E718F8}" type="parTrans" cxnId="{F24CAA68-3623-4782-A468-E39FEDC6B373}">
      <dgm:prSet/>
      <dgm:spPr/>
      <dgm:t>
        <a:bodyPr/>
        <a:lstStyle/>
        <a:p>
          <a:endParaRPr lang="en-US"/>
        </a:p>
      </dgm:t>
    </dgm:pt>
    <dgm:pt modelId="{9F68C074-D26F-48D9-962B-2532FDEF0722}" type="sibTrans" cxnId="{F24CAA68-3623-4782-A468-E39FEDC6B373}">
      <dgm:prSet/>
      <dgm:spPr/>
      <dgm:t>
        <a:bodyPr/>
        <a:lstStyle/>
        <a:p>
          <a:endParaRPr lang="en-US"/>
        </a:p>
      </dgm:t>
    </dgm:pt>
    <dgm:pt modelId="{B1E9CF42-6478-4BF5-BB5E-E2A2DEDA51C2}">
      <dgm:prSet phldrT="[Text]"/>
      <dgm:spPr/>
      <dgm:t>
        <a:bodyPr/>
        <a:lstStyle/>
        <a:p>
          <a:r>
            <a:rPr lang="en-US" b="1"/>
            <a:t>Share submission trends &amp; tips for fast, error-free submission</a:t>
          </a:r>
        </a:p>
      </dgm:t>
    </dgm:pt>
    <dgm:pt modelId="{38876A86-5CEC-464D-8906-9446A61E8C74}" type="parTrans" cxnId="{A6D5E9E8-368B-4F41-B0F7-73F7527027ED}">
      <dgm:prSet/>
      <dgm:spPr/>
      <dgm:t>
        <a:bodyPr/>
        <a:lstStyle/>
        <a:p>
          <a:endParaRPr lang="en-US"/>
        </a:p>
      </dgm:t>
    </dgm:pt>
    <dgm:pt modelId="{33E9D8F2-A17E-4C1F-9C31-0A15909E4FE6}" type="sibTrans" cxnId="{A6D5E9E8-368B-4F41-B0F7-73F7527027ED}">
      <dgm:prSet/>
      <dgm:spPr/>
      <dgm:t>
        <a:bodyPr/>
        <a:lstStyle/>
        <a:p>
          <a:endParaRPr lang="en-US"/>
        </a:p>
      </dgm:t>
    </dgm:pt>
    <dgm:pt modelId="{6472A93B-29E9-4E6C-8E9E-0D43F5704884}">
      <dgm:prSet phldrT="[Text]" custT="1"/>
      <dgm:spPr/>
      <dgm:t>
        <a:bodyPr/>
        <a:lstStyle/>
        <a:p>
          <a:r>
            <a:rPr lang="en-US" sz="2800" b="1"/>
            <a:t>Continue dialogue on NCBI submission with this community</a:t>
          </a:r>
        </a:p>
      </dgm:t>
    </dgm:pt>
    <dgm:pt modelId="{7AAA067D-090E-453D-83F8-C3CA9DFD5CFB}" type="parTrans" cxnId="{4ACA815C-0A2E-48B6-B026-59AACF735EE6}">
      <dgm:prSet/>
      <dgm:spPr/>
      <dgm:t>
        <a:bodyPr/>
        <a:lstStyle/>
        <a:p>
          <a:endParaRPr lang="en-US"/>
        </a:p>
      </dgm:t>
    </dgm:pt>
    <dgm:pt modelId="{71C6EAD0-C287-4FD7-B313-2D49964BB70B}" type="sibTrans" cxnId="{4ACA815C-0A2E-48B6-B026-59AACF735EE6}">
      <dgm:prSet/>
      <dgm:spPr/>
      <dgm:t>
        <a:bodyPr/>
        <a:lstStyle/>
        <a:p>
          <a:endParaRPr lang="en-US"/>
        </a:p>
      </dgm:t>
    </dgm:pt>
    <dgm:pt modelId="{8DD51CAB-8DA2-4807-AE4B-B2F8103E5BC9}" type="pres">
      <dgm:prSet presAssocID="{9673D5CF-A142-4278-A54C-0CB4705E752F}" presName="Name0" presStyleCnt="0">
        <dgm:presLayoutVars>
          <dgm:dir/>
          <dgm:resizeHandles val="exact"/>
        </dgm:presLayoutVars>
      </dgm:prSet>
      <dgm:spPr/>
    </dgm:pt>
    <dgm:pt modelId="{EA7BC384-D59B-45F4-A2C7-24B8384CDFDB}" type="pres">
      <dgm:prSet presAssocID="{9673D5CF-A142-4278-A54C-0CB4705E752F}" presName="bkgdShp" presStyleLbl="alignAccFollowNode1" presStyleIdx="0" presStyleCnt="1"/>
      <dgm:spPr/>
    </dgm:pt>
    <dgm:pt modelId="{0BB094BF-2466-47E7-AA46-21D58A94FDA2}" type="pres">
      <dgm:prSet presAssocID="{9673D5CF-A142-4278-A54C-0CB4705E752F}" presName="linComp" presStyleCnt="0"/>
      <dgm:spPr/>
    </dgm:pt>
    <dgm:pt modelId="{07DADA8F-6855-43DD-9FC5-63FA1F896992}" type="pres">
      <dgm:prSet presAssocID="{1B708BC1-FEE3-43D7-985C-A28736865313}" presName="compNode" presStyleCnt="0"/>
      <dgm:spPr/>
    </dgm:pt>
    <dgm:pt modelId="{2A8D15C1-0EE7-4DCB-AAE1-296FF0269746}" type="pres">
      <dgm:prSet presAssocID="{1B708BC1-FEE3-43D7-985C-A28736865313}" presName="node" presStyleLbl="node1" presStyleIdx="0" presStyleCnt="3">
        <dgm:presLayoutVars>
          <dgm:bulletEnabled val="1"/>
        </dgm:presLayoutVars>
      </dgm:prSet>
      <dgm:spPr/>
    </dgm:pt>
    <dgm:pt modelId="{1C399AA7-EADB-4BAC-A273-C89FECF46909}" type="pres">
      <dgm:prSet presAssocID="{1B708BC1-FEE3-43D7-985C-A28736865313}" presName="invisiNode" presStyleLbl="node1" presStyleIdx="0" presStyleCnt="3"/>
      <dgm:spPr/>
    </dgm:pt>
    <dgm:pt modelId="{AA14477D-2844-49A8-BF2E-CF5F4351EF0D}" type="pres">
      <dgm:prSet presAssocID="{1B708BC1-FEE3-43D7-985C-A28736865313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7000" b="-17000"/>
          </a:stretch>
        </a:blipFill>
      </dgm:spPr>
    </dgm:pt>
    <dgm:pt modelId="{50F27075-1445-409B-A2D3-2A7C5C07904F}" type="pres">
      <dgm:prSet presAssocID="{9F68C074-D26F-48D9-962B-2532FDEF0722}" presName="sibTrans" presStyleLbl="sibTrans2D1" presStyleIdx="0" presStyleCnt="0"/>
      <dgm:spPr/>
    </dgm:pt>
    <dgm:pt modelId="{E0F96351-6BC9-4694-95D7-637E13736298}" type="pres">
      <dgm:prSet presAssocID="{B1E9CF42-6478-4BF5-BB5E-E2A2DEDA51C2}" presName="compNode" presStyleCnt="0"/>
      <dgm:spPr/>
    </dgm:pt>
    <dgm:pt modelId="{35609BBE-8532-49E4-90D0-72E88C35BEE7}" type="pres">
      <dgm:prSet presAssocID="{B1E9CF42-6478-4BF5-BB5E-E2A2DEDA51C2}" presName="node" presStyleLbl="node1" presStyleIdx="1" presStyleCnt="3">
        <dgm:presLayoutVars>
          <dgm:bulletEnabled val="1"/>
        </dgm:presLayoutVars>
      </dgm:prSet>
      <dgm:spPr/>
    </dgm:pt>
    <dgm:pt modelId="{7049B136-DF32-4C43-AF68-609A20527488}" type="pres">
      <dgm:prSet presAssocID="{B1E9CF42-6478-4BF5-BB5E-E2A2DEDA51C2}" presName="invisiNode" presStyleLbl="node1" presStyleIdx="1" presStyleCnt="3"/>
      <dgm:spPr/>
    </dgm:pt>
    <dgm:pt modelId="{6A1640E6-4EB1-499F-BB29-CA9C0BBE3CCC}" type="pres">
      <dgm:prSet presAssocID="{B1E9CF42-6478-4BF5-BB5E-E2A2DEDA51C2}" presName="imagNode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8000" b="-28000"/>
          </a:stretch>
        </a:blipFill>
      </dgm:spPr>
    </dgm:pt>
    <dgm:pt modelId="{B1886044-69AA-46AD-BB32-8A08C9DEBCB6}" type="pres">
      <dgm:prSet presAssocID="{33E9D8F2-A17E-4C1F-9C31-0A15909E4FE6}" presName="sibTrans" presStyleLbl="sibTrans2D1" presStyleIdx="0" presStyleCnt="0"/>
      <dgm:spPr/>
    </dgm:pt>
    <dgm:pt modelId="{1068A962-C65C-4B61-95A3-3B8C34A97DB3}" type="pres">
      <dgm:prSet presAssocID="{6472A93B-29E9-4E6C-8E9E-0D43F5704884}" presName="compNode" presStyleCnt="0"/>
      <dgm:spPr/>
    </dgm:pt>
    <dgm:pt modelId="{A21CA4ED-7FEB-4F86-B678-1EDA05BF35B8}" type="pres">
      <dgm:prSet presAssocID="{6472A93B-29E9-4E6C-8E9E-0D43F5704884}" presName="node" presStyleLbl="node1" presStyleIdx="2" presStyleCnt="3">
        <dgm:presLayoutVars>
          <dgm:bulletEnabled val="1"/>
        </dgm:presLayoutVars>
      </dgm:prSet>
      <dgm:spPr/>
    </dgm:pt>
    <dgm:pt modelId="{8F39D67D-11D8-4AC9-8162-C997E97D42A7}" type="pres">
      <dgm:prSet presAssocID="{6472A93B-29E9-4E6C-8E9E-0D43F5704884}" presName="invisiNode" presStyleLbl="node1" presStyleIdx="2" presStyleCnt="3"/>
      <dgm:spPr/>
    </dgm:pt>
    <dgm:pt modelId="{9F239AE4-5BF1-403A-949E-464ABB68D28E}" type="pres">
      <dgm:prSet presAssocID="{6472A93B-29E9-4E6C-8E9E-0D43F5704884}" presName="imagNode" presStyleLbl="fgImgPlace1" presStyleIdx="2" presStyleCnt="3"/>
      <dgm:spPr>
        <a:blipFill rotWithShape="1">
          <a:blip xmlns:r="http://schemas.openxmlformats.org/officeDocument/2006/relationships" r:embed="rId5">
            <a:duotone>
              <a:prstClr val="black"/>
              <a:srgbClr val="1CADE4">
                <a:tint val="45000"/>
                <a:satMod val="400000"/>
              </a:srgbClr>
            </a:duotone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7000" b="-17000"/>
          </a:stretch>
        </a:blipFill>
      </dgm:spPr>
    </dgm:pt>
  </dgm:ptLst>
  <dgm:cxnLst>
    <dgm:cxn modelId="{4ACA815C-0A2E-48B6-B026-59AACF735EE6}" srcId="{9673D5CF-A142-4278-A54C-0CB4705E752F}" destId="{6472A93B-29E9-4E6C-8E9E-0D43F5704884}" srcOrd="2" destOrd="0" parTransId="{7AAA067D-090E-453D-83F8-C3CA9DFD5CFB}" sibTransId="{71C6EAD0-C287-4FD7-B313-2D49964BB70B}"/>
    <dgm:cxn modelId="{F24CAA68-3623-4782-A468-E39FEDC6B373}" srcId="{9673D5CF-A142-4278-A54C-0CB4705E752F}" destId="{1B708BC1-FEE3-43D7-985C-A28736865313}" srcOrd="0" destOrd="0" parTransId="{FBE38E40-1667-4E14-8E55-C8DC26E718F8}" sibTransId="{9F68C074-D26F-48D9-962B-2532FDEF0722}"/>
    <dgm:cxn modelId="{E344C373-CC05-41B4-B820-BEADDDF338F2}" type="presOf" srcId="{B1E9CF42-6478-4BF5-BB5E-E2A2DEDA51C2}" destId="{35609BBE-8532-49E4-90D0-72E88C35BEE7}" srcOrd="0" destOrd="0" presId="urn:microsoft.com/office/officeart/2005/8/layout/pList2"/>
    <dgm:cxn modelId="{31B0207A-6856-4EC9-AD92-8E6965997239}" type="presOf" srcId="{9F68C074-D26F-48D9-962B-2532FDEF0722}" destId="{50F27075-1445-409B-A2D3-2A7C5C07904F}" srcOrd="0" destOrd="0" presId="urn:microsoft.com/office/officeart/2005/8/layout/pList2"/>
    <dgm:cxn modelId="{C5A45B9A-ECDE-429B-8B39-9875A0397E6F}" type="presOf" srcId="{1B708BC1-FEE3-43D7-985C-A28736865313}" destId="{2A8D15C1-0EE7-4DCB-AAE1-296FF0269746}" srcOrd="0" destOrd="0" presId="urn:microsoft.com/office/officeart/2005/8/layout/pList2"/>
    <dgm:cxn modelId="{C137F6C9-DFF0-41EA-B6F5-068AAF3B8774}" type="presOf" srcId="{6472A93B-29E9-4E6C-8E9E-0D43F5704884}" destId="{A21CA4ED-7FEB-4F86-B678-1EDA05BF35B8}" srcOrd="0" destOrd="0" presId="urn:microsoft.com/office/officeart/2005/8/layout/pList2"/>
    <dgm:cxn modelId="{A6D5E9E8-368B-4F41-B0F7-73F7527027ED}" srcId="{9673D5CF-A142-4278-A54C-0CB4705E752F}" destId="{B1E9CF42-6478-4BF5-BB5E-E2A2DEDA51C2}" srcOrd="1" destOrd="0" parTransId="{38876A86-5CEC-464D-8906-9446A61E8C74}" sibTransId="{33E9D8F2-A17E-4C1F-9C31-0A15909E4FE6}"/>
    <dgm:cxn modelId="{512CA1EC-9EA6-4E87-BBA1-7047354DC1A9}" type="presOf" srcId="{33E9D8F2-A17E-4C1F-9C31-0A15909E4FE6}" destId="{B1886044-69AA-46AD-BB32-8A08C9DEBCB6}" srcOrd="0" destOrd="0" presId="urn:microsoft.com/office/officeart/2005/8/layout/pList2"/>
    <dgm:cxn modelId="{EE8F9AFB-F171-49B4-92E2-D89C090580BE}" type="presOf" srcId="{9673D5CF-A142-4278-A54C-0CB4705E752F}" destId="{8DD51CAB-8DA2-4807-AE4B-B2F8103E5BC9}" srcOrd="0" destOrd="0" presId="urn:microsoft.com/office/officeart/2005/8/layout/pList2"/>
    <dgm:cxn modelId="{AE1524DF-5B53-4943-A279-AA81BEADDDC6}" type="presParOf" srcId="{8DD51CAB-8DA2-4807-AE4B-B2F8103E5BC9}" destId="{EA7BC384-D59B-45F4-A2C7-24B8384CDFDB}" srcOrd="0" destOrd="0" presId="urn:microsoft.com/office/officeart/2005/8/layout/pList2"/>
    <dgm:cxn modelId="{DA0B8819-C189-4E7C-B20A-EDF4ECA2AEC1}" type="presParOf" srcId="{8DD51CAB-8DA2-4807-AE4B-B2F8103E5BC9}" destId="{0BB094BF-2466-47E7-AA46-21D58A94FDA2}" srcOrd="1" destOrd="0" presId="urn:microsoft.com/office/officeart/2005/8/layout/pList2"/>
    <dgm:cxn modelId="{A308DA34-F4AE-4DBA-A8BB-6278CAB13990}" type="presParOf" srcId="{0BB094BF-2466-47E7-AA46-21D58A94FDA2}" destId="{07DADA8F-6855-43DD-9FC5-63FA1F896992}" srcOrd="0" destOrd="0" presId="urn:microsoft.com/office/officeart/2005/8/layout/pList2"/>
    <dgm:cxn modelId="{791AE606-5846-494E-8B65-F4ACC7CCF10D}" type="presParOf" srcId="{07DADA8F-6855-43DD-9FC5-63FA1F896992}" destId="{2A8D15C1-0EE7-4DCB-AAE1-296FF0269746}" srcOrd="0" destOrd="0" presId="urn:microsoft.com/office/officeart/2005/8/layout/pList2"/>
    <dgm:cxn modelId="{B746054F-4D82-4B02-A202-C633E071ACC6}" type="presParOf" srcId="{07DADA8F-6855-43DD-9FC5-63FA1F896992}" destId="{1C399AA7-EADB-4BAC-A273-C89FECF46909}" srcOrd="1" destOrd="0" presId="urn:microsoft.com/office/officeart/2005/8/layout/pList2"/>
    <dgm:cxn modelId="{4DC0215B-F7A1-4EEC-AB65-A2A8B802628A}" type="presParOf" srcId="{07DADA8F-6855-43DD-9FC5-63FA1F896992}" destId="{AA14477D-2844-49A8-BF2E-CF5F4351EF0D}" srcOrd="2" destOrd="0" presId="urn:microsoft.com/office/officeart/2005/8/layout/pList2"/>
    <dgm:cxn modelId="{AB518F2C-A440-43EB-B0B2-CEB13C1FD209}" type="presParOf" srcId="{0BB094BF-2466-47E7-AA46-21D58A94FDA2}" destId="{50F27075-1445-409B-A2D3-2A7C5C07904F}" srcOrd="1" destOrd="0" presId="urn:microsoft.com/office/officeart/2005/8/layout/pList2"/>
    <dgm:cxn modelId="{4F12C471-6474-4F34-9196-2225369C0388}" type="presParOf" srcId="{0BB094BF-2466-47E7-AA46-21D58A94FDA2}" destId="{E0F96351-6BC9-4694-95D7-637E13736298}" srcOrd="2" destOrd="0" presId="urn:microsoft.com/office/officeart/2005/8/layout/pList2"/>
    <dgm:cxn modelId="{65CC8AA6-767F-4A5A-9C66-10B9394B818A}" type="presParOf" srcId="{E0F96351-6BC9-4694-95D7-637E13736298}" destId="{35609BBE-8532-49E4-90D0-72E88C35BEE7}" srcOrd="0" destOrd="0" presId="urn:microsoft.com/office/officeart/2005/8/layout/pList2"/>
    <dgm:cxn modelId="{38490FCF-681E-4288-8772-352DF690A5DD}" type="presParOf" srcId="{E0F96351-6BC9-4694-95D7-637E13736298}" destId="{7049B136-DF32-4C43-AF68-609A20527488}" srcOrd="1" destOrd="0" presId="urn:microsoft.com/office/officeart/2005/8/layout/pList2"/>
    <dgm:cxn modelId="{F65466A9-83AF-4088-9F3D-11FD326ACB7D}" type="presParOf" srcId="{E0F96351-6BC9-4694-95D7-637E13736298}" destId="{6A1640E6-4EB1-499F-BB29-CA9C0BBE3CCC}" srcOrd="2" destOrd="0" presId="urn:microsoft.com/office/officeart/2005/8/layout/pList2"/>
    <dgm:cxn modelId="{421708B8-8487-49FA-ABB3-F29E0C227406}" type="presParOf" srcId="{0BB094BF-2466-47E7-AA46-21D58A94FDA2}" destId="{B1886044-69AA-46AD-BB32-8A08C9DEBCB6}" srcOrd="3" destOrd="0" presId="urn:microsoft.com/office/officeart/2005/8/layout/pList2"/>
    <dgm:cxn modelId="{019E769F-5B99-4D06-AE66-AACBEBD380D6}" type="presParOf" srcId="{0BB094BF-2466-47E7-AA46-21D58A94FDA2}" destId="{1068A962-C65C-4B61-95A3-3B8C34A97DB3}" srcOrd="4" destOrd="0" presId="urn:microsoft.com/office/officeart/2005/8/layout/pList2"/>
    <dgm:cxn modelId="{CEB02023-1F65-444A-B7CC-68A81F683A4B}" type="presParOf" srcId="{1068A962-C65C-4B61-95A3-3B8C34A97DB3}" destId="{A21CA4ED-7FEB-4F86-B678-1EDA05BF35B8}" srcOrd="0" destOrd="0" presId="urn:microsoft.com/office/officeart/2005/8/layout/pList2"/>
    <dgm:cxn modelId="{16F6B1C2-5B5B-4E9B-8DD8-FA0D2503AFDE}" type="presParOf" srcId="{1068A962-C65C-4B61-95A3-3B8C34A97DB3}" destId="{8F39D67D-11D8-4AC9-8162-C997E97D42A7}" srcOrd="1" destOrd="0" presId="urn:microsoft.com/office/officeart/2005/8/layout/pList2"/>
    <dgm:cxn modelId="{05EB34D0-DCD5-4B57-9F92-B6A45606906B}" type="presParOf" srcId="{1068A962-C65C-4B61-95A3-3B8C34A97DB3}" destId="{9F239AE4-5BF1-403A-949E-464ABB68D28E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BC384-D59B-45F4-A2C7-24B8384CDFDB}">
      <dsp:nvSpPr>
        <dsp:cNvPr id="0" name=""/>
        <dsp:cNvSpPr/>
      </dsp:nvSpPr>
      <dsp:spPr>
        <a:xfrm>
          <a:off x="0" y="0"/>
          <a:ext cx="9040394" cy="227690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4477D-2844-49A8-BF2E-CF5F4351EF0D}">
      <dsp:nvSpPr>
        <dsp:cNvPr id="0" name=""/>
        <dsp:cNvSpPr/>
      </dsp:nvSpPr>
      <dsp:spPr>
        <a:xfrm>
          <a:off x="271211" y="303587"/>
          <a:ext cx="2655615" cy="16697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8D15C1-0EE7-4DCB-AAE1-296FF0269746}">
      <dsp:nvSpPr>
        <dsp:cNvPr id="0" name=""/>
        <dsp:cNvSpPr/>
      </dsp:nvSpPr>
      <dsp:spPr>
        <a:xfrm rot="10800000">
          <a:off x="271211" y="2276904"/>
          <a:ext cx="2655615" cy="27828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Introduce helpful tool for SARS-CoV-2 annotation: VADR!</a:t>
          </a:r>
        </a:p>
      </dsp:txBody>
      <dsp:txXfrm rot="10800000">
        <a:off x="352880" y="2276904"/>
        <a:ext cx="2492277" cy="2701213"/>
      </dsp:txXfrm>
    </dsp:sp>
    <dsp:sp modelId="{6A1640E6-4EB1-499F-BB29-CA9C0BBE3CCC}">
      <dsp:nvSpPr>
        <dsp:cNvPr id="0" name=""/>
        <dsp:cNvSpPr/>
      </dsp:nvSpPr>
      <dsp:spPr>
        <a:xfrm>
          <a:off x="3192389" y="303587"/>
          <a:ext cx="2655615" cy="166972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8000" b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09BBE-8532-49E4-90D0-72E88C35BEE7}">
      <dsp:nvSpPr>
        <dsp:cNvPr id="0" name=""/>
        <dsp:cNvSpPr/>
      </dsp:nvSpPr>
      <dsp:spPr>
        <a:xfrm rot="10800000">
          <a:off x="3192389" y="2276904"/>
          <a:ext cx="2655615" cy="27828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Share submission trends &amp; tips for fast, error-free submission</a:t>
          </a:r>
        </a:p>
      </dsp:txBody>
      <dsp:txXfrm rot="10800000">
        <a:off x="3274058" y="2276904"/>
        <a:ext cx="2492277" cy="2701213"/>
      </dsp:txXfrm>
    </dsp:sp>
    <dsp:sp modelId="{9F239AE4-5BF1-403A-949E-464ABB68D28E}">
      <dsp:nvSpPr>
        <dsp:cNvPr id="0" name=""/>
        <dsp:cNvSpPr/>
      </dsp:nvSpPr>
      <dsp:spPr>
        <a:xfrm>
          <a:off x="6113566" y="303587"/>
          <a:ext cx="2655615" cy="166972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>
            <a:duotone>
              <a:prstClr val="black"/>
              <a:srgbClr val="1CADE4">
                <a:tint val="45000"/>
                <a:satMod val="400000"/>
              </a:srgbClr>
            </a:duotone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CA4ED-7FEB-4F86-B678-1EDA05BF35B8}">
      <dsp:nvSpPr>
        <dsp:cNvPr id="0" name=""/>
        <dsp:cNvSpPr/>
      </dsp:nvSpPr>
      <dsp:spPr>
        <a:xfrm rot="10800000">
          <a:off x="6113566" y="2276904"/>
          <a:ext cx="2655615" cy="27828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Continue dialogue on NCBI submission with this community</a:t>
          </a:r>
        </a:p>
      </dsp:txBody>
      <dsp:txXfrm rot="10800000">
        <a:off x="6195235" y="2276904"/>
        <a:ext cx="2492277" cy="2701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4E82C-DCB3-2E45-A009-C04B3D65D1F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DA282-B9D3-F043-886B-772D4A118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3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wrockie/vadr/wiki/Coronavirus-annotation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wrockie/vadr/wiki/Coronavirus-annotation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viewvc/v1/trunk/submit/public-docs/genbank/SARS-CoV-2/SARS-Cov2HelpPages.docx?view=log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chemeClr val="bg1"/>
                </a:solidFill>
                <a:ea typeface="+mn-lt"/>
                <a:cs typeface="+mn-lt"/>
                <a:hlinkClick r:id="rId3"/>
              </a:rPr>
              <a:t>https://github.com/nawrockie/vadr/wiki/Coronavirus-annotation</a:t>
            </a:r>
            <a:r>
              <a:rPr lang="en-US" sz="1200" b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DA282-B9D3-F043-886B-772D4A1181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4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chemeClr val="bg1"/>
                </a:solidFill>
                <a:ea typeface="+mn-lt"/>
                <a:cs typeface="+mn-lt"/>
                <a:hlinkClick r:id="rId3"/>
              </a:rPr>
              <a:t>https://github.com/nawrockie/vadr/wiki/Coronavirus-annotation</a:t>
            </a:r>
            <a:r>
              <a:rPr lang="en-US" sz="1200" b="0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DA282-B9D3-F043-886B-772D4A1181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43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DA282-B9D3-F043-886B-772D4A1181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7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https://www.ncbi.nlm.nih.gov/viewvc/v1/trunk/submit/public-docs/genbank/SARS-CoV-2/SARS-Cov2HelpPages.docx?view=log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6DA282-B9D3-F043-886B-772D4A1181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64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35613C-919A-0248-B503-25C55FF9FA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946424-6893-E944-93D9-855A01791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5" y="2235200"/>
            <a:ext cx="6677585" cy="1698625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31992-959F-054E-836E-43FE1CB38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5" y="4892674"/>
            <a:ext cx="6677585" cy="365126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028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6F80DD-FF14-AD45-9644-B93E5712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6817" r="1" b="8808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6F690-CF9D-3A43-8E61-9CBB1AB2A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23866-0036-DE43-BBDB-34775A3A67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8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306B6-87E0-EF40-8BBE-83E93D165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7B6358-FE49-D742-883D-2CF4433B92D3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tx2">
                  <a:alpha val="69000"/>
                </a:schemeClr>
              </a:gs>
              <a:gs pos="23000">
                <a:srgbClr val="2D6F8F">
                  <a:alpha val="79000"/>
                </a:srgb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0" y="861219"/>
            <a:ext cx="105156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E6DF46-6EC7-F247-B597-614D1B6D2F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62A5F3-7072-B54A-9921-0FBF823495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8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3B012-6ED8-B54C-BCE1-1D82D513C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41F17-9267-B649-89ED-8EB400D45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75E21-5567-744B-B83D-79112E121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D8441-E235-1A4E-80C2-BC5BF91CD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2908AE-C2EB-504F-949E-A18570D36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597DE2-5DB0-DF43-B616-60CAD30C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C6A298-0F7E-7745-B01A-A44EB3418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22150-B991-7B44-8499-217E8511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6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237B-E4BB-CF4C-BC84-47BD0B011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B7DE2-B274-EB42-884A-887CDD3C9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688E5-2CF9-1F49-9698-0B9CB85ED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12D2-8C7C-394A-94EE-03A55609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14624-050E-1E49-A7E8-A90C56BE9E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189DC-338A-AA4E-A6D9-35B09655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56A05-5437-C242-A0D6-1B6D6823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8760-C79F-7D44-A674-D85790AE2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4E5E5-CD45-D046-A946-B33B7CA4E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02368-02E5-CB4D-8AFE-CE63B37AC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9AC79-801A-5846-8929-63DC22BB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FA37-E10B-B642-BA35-7FEDAF86C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5720B-4B49-3242-A708-D8A926BBC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3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3775-8A10-1D45-966F-3247A97F7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88F6C-A379-1E41-A19C-F52D9B9147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2BFBE-D519-4B47-B76A-37093ACCD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C33E4-A703-7D40-B393-8C3222D440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D2B04-8097-464B-AB70-ABE7B7A1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007F7-570E-C048-BF37-0C97BC83C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2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ECEE-0927-DF4D-9102-76C2BE28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6B3C5-5816-734C-B044-65A2563BE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1EAC-4D70-894F-917D-4E5CFF414C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30FC4-D92C-9C49-8772-34950C5B1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128B7-9554-2B4F-9DD5-11C417677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7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3B900-51CF-D642-A190-4793E36672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A6745-AD6E-9148-8A44-0BAD834E29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07A54-82DD-D546-969E-789B257B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954466-DAA0-F14C-8164-85EE668E2119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D722-508C-6F44-A1E7-6FD9FFF9F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9E792-30A1-9C46-8550-78F70DB3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AB8D867-599F-2147-9C40-816B11CD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7306B6-87E0-EF40-8BBE-83E93D1658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5651F-7E2B-1B4E-AEAB-9294EEDB51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6424-6893-E944-93D9-855A01791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5" y="2235200"/>
            <a:ext cx="6677585" cy="1698625"/>
          </a:xfrm>
        </p:spPr>
        <p:txBody>
          <a:bodyPr lIns="0" tIns="0" rIns="0" bIns="0"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31992-959F-054E-836E-43FE1CB389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5" y="4892674"/>
            <a:ext cx="6677585" cy="365126"/>
          </a:xfr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121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214D1CC-A8B1-634F-9BD4-D51A5C61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1797" t="6817" b="8808"/>
          <a:stretch/>
        </p:blipFill>
        <p:spPr>
          <a:xfrm>
            <a:off x="5095875" y="0"/>
            <a:ext cx="7096125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C710C-4687-D349-8D2D-29BCFADC332D}"/>
              </a:ext>
            </a:extLst>
          </p:cNvPr>
          <p:cNvSpPr/>
          <p:nvPr userDrawn="1"/>
        </p:nvSpPr>
        <p:spPr>
          <a:xfrm>
            <a:off x="0" y="0"/>
            <a:ext cx="5114925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4000">
                <a:srgbClr val="2D6F8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A8B5E35-7F54-1F4D-8D5D-C1D46B934C5E}"/>
              </a:ext>
            </a:extLst>
          </p:cNvPr>
          <p:cNvSpPr/>
          <p:nvPr userDrawn="1"/>
        </p:nvSpPr>
        <p:spPr>
          <a:xfrm>
            <a:off x="5105400" y="0"/>
            <a:ext cx="7086600" cy="6858000"/>
          </a:xfrm>
          <a:prstGeom prst="rect">
            <a:avLst/>
          </a:prstGeom>
          <a:solidFill>
            <a:schemeClr val="tx2">
              <a:lumMod val="5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BAEA2-FF4C-5143-8C96-9EF45694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0225" y="861219"/>
            <a:ext cx="574357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7F1657-F08D-2E42-ACE9-2363A8E9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224" y="2476500"/>
            <a:ext cx="5743575" cy="3700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4BB63-1940-6247-AB2F-CFB7899C72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FB6069-D76B-994B-B033-5ABC0844C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1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214D1CC-A8B1-634F-9BD4-D51A5C612B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r="57602" b="8808"/>
          <a:stretch/>
        </p:blipFill>
        <p:spPr>
          <a:xfrm>
            <a:off x="1" y="0"/>
            <a:ext cx="51692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BC710C-4687-D349-8D2D-29BCFADC332D}"/>
              </a:ext>
            </a:extLst>
          </p:cNvPr>
          <p:cNvSpPr/>
          <p:nvPr userDrawn="1"/>
        </p:nvSpPr>
        <p:spPr>
          <a:xfrm>
            <a:off x="5169229" y="0"/>
            <a:ext cx="7022772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24000">
                <a:srgbClr val="2D6F8F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BAEA2-FF4C-5143-8C96-9EF45694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861219"/>
            <a:ext cx="4457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17F1657-F08D-2E42-ACE9-2363A8E94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2" y="2476500"/>
            <a:ext cx="4457700" cy="3700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F0DC9-FC12-384B-9AAC-E4E52EA76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8E4F0B-2DE3-7641-A940-3399EC28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8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B2F0699-E0ED-AB43-AEF1-6ADD154A2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74508"/>
          <a:stretch/>
        </p:blipFill>
        <p:spPr>
          <a:xfrm>
            <a:off x="0" y="0"/>
            <a:ext cx="12192000" cy="151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8BAEA2-FF4C-5143-8C96-9EF45694DD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0" y="393192"/>
            <a:ext cx="11211305" cy="941833"/>
          </a:xfrm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2892CD-04C3-CC48-8922-8D162857E017}"/>
              </a:ext>
            </a:extLst>
          </p:cNvPr>
          <p:cNvSpPr/>
          <p:nvPr userDrawn="1"/>
        </p:nvSpPr>
        <p:spPr>
          <a:xfrm>
            <a:off x="0" y="1517904"/>
            <a:ext cx="12192001" cy="534009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260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B54193E-7BD8-9748-8EC7-EC9FD6F7E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5651F-7E2B-1B4E-AEAB-9294EEDB51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680C46-54C3-0048-8FD1-EFDDCB3D0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5CBE38-1BF3-0444-BD01-A1CFFC480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F2CF1C-E02A-324C-9922-7A00094BDF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A5651F-7E2B-1B4E-AEAB-9294EEDB513A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3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E501A9-AD7E-464A-909E-2323DF7C0F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565744-2D4D-904D-A599-CACBF45EA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E55F50-9F6F-3349-9596-CEA1A7B05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7B6358-FE49-D742-883D-2CF4433B92D3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tx2">
                  <a:alpha val="69000"/>
                </a:schemeClr>
              </a:gs>
              <a:gs pos="23000">
                <a:srgbClr val="2D6F8F">
                  <a:alpha val="79000"/>
                </a:srgbClr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15E19F92-C244-6146-9BA0-DE8E38BE0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121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09" y="861219"/>
            <a:ext cx="4059241" cy="1325563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F2B68-AF86-6B43-A0B1-2F2D6DF20B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134"/>
          <a:stretch/>
        </p:blipFill>
        <p:spPr>
          <a:xfrm>
            <a:off x="10316308" y="6411505"/>
            <a:ext cx="1037492" cy="3099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95D51-2225-644C-980F-92E06B398F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046"/>
          <a:stretch/>
        </p:blipFill>
        <p:spPr>
          <a:xfrm>
            <a:off x="438151" y="6411505"/>
            <a:ext cx="3360126" cy="30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9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7D428B-D859-4E4E-ACC1-A7D1792ED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817" b="88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783FB9-A1E3-3F42-AB54-2356ABDF4F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411505"/>
            <a:ext cx="10515600" cy="3099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E647FE-5C4D-CF4E-ACAA-D67EE56DB980}"/>
              </a:ext>
            </a:extLst>
          </p:cNvPr>
          <p:cNvSpPr/>
          <p:nvPr userDrawn="1"/>
        </p:nvSpPr>
        <p:spPr>
          <a:xfrm>
            <a:off x="0" y="420624"/>
            <a:ext cx="12192000" cy="1271016"/>
          </a:xfrm>
          <a:prstGeom prst="rect">
            <a:avLst/>
          </a:prstGeom>
          <a:solidFill>
            <a:schemeClr val="tx1">
              <a:lumMod val="95000"/>
              <a:lumOff val="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808D2F-4911-7042-8E83-F2873699A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667512"/>
            <a:ext cx="11073384" cy="817609"/>
          </a:xfrm>
        </p:spPr>
        <p:txBody>
          <a:bodyPr lIns="0" tIns="0" rIns="0" bIns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375CF6-9C2B-9740-8AF6-C4EE417D9DE6}"/>
              </a:ext>
            </a:extLst>
          </p:cNvPr>
          <p:cNvSpPr/>
          <p:nvPr userDrawn="1"/>
        </p:nvSpPr>
        <p:spPr>
          <a:xfrm>
            <a:off x="838201" y="1938528"/>
            <a:ext cx="10515600" cy="4142232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3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E38331-6E30-BC45-A6FD-B0BF3EE7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9F1302-7596-124E-91E3-77A77B4B9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91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2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67" r:id="rId9"/>
    <p:sldLayoutId id="2147483666" r:id="rId10"/>
    <p:sldLayoutId id="2147483670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nawrockie/vadr/wiki/Coronavirus-annotation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nawrockie/vadr/wiki/Coronavirus-annotation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ubmit.ncbi.nlm.nih.gov/subs/api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gb-admin@ncbi.nlm.nih.gov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submit-help@ncbi.nlm.nih.gov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registry.opendata.aws/ncbi-covid-19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communicati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rincipalspov.blogspot.com/2014/12/the-three-questions.html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creativecommons.org/licenses/by-nc/3.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sra@ncbi.nlm.nih.gov" TargetMode="External"/><Relationship Id="rId2" Type="http://schemas.openxmlformats.org/officeDocument/2006/relationships/hyperlink" Target="mailto:addbestGBcontactemail@ncbi.nlm.nih.gov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mailto:Eneida.Hatcher@nih.gov" TargetMode="External"/><Relationship Id="rId4" Type="http://schemas.openxmlformats.org/officeDocument/2006/relationships/hyperlink" Target="https://github.com/nawrockie/vad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8F415-3242-47F5-AE2F-27B580361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65" y="811764"/>
            <a:ext cx="6677585" cy="3122062"/>
          </a:xfrm>
        </p:spPr>
        <p:txBody>
          <a:bodyPr>
            <a:normAutofit fontScale="90000"/>
          </a:bodyPr>
          <a:lstStyle/>
          <a:p>
            <a:r>
              <a:rPr lang="en-US"/>
              <a:t>SARS-CoV-2 sequence submission &amp; annotation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05112-8585-4964-B60F-81729DF8C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965" y="4892674"/>
            <a:ext cx="7700543" cy="1349506"/>
          </a:xfrm>
        </p:spPr>
        <p:txBody>
          <a:bodyPr vert="horz" lIns="0" tIns="0" rIns="0" bIns="0" rtlCol="0" anchor="t">
            <a:normAutofit fontScale="92500"/>
          </a:bodyPr>
          <a:lstStyle/>
          <a:p>
            <a:r>
              <a:rPr lang="en-US"/>
              <a:t>The National Center for Biotechnology Information (NCBI)</a:t>
            </a:r>
          </a:p>
          <a:p>
            <a:r>
              <a:rPr lang="en-US"/>
              <a:t>Eric Nawrocki, Linda Yankie &amp; Yuriy Skripchenko  </a:t>
            </a:r>
            <a:endParaRPr lang="en-US">
              <a:cs typeface="Arial"/>
            </a:endParaRPr>
          </a:p>
          <a:p>
            <a:r>
              <a:rPr lang="en-US"/>
              <a:t>Oct. 21</a:t>
            </a:r>
            <a:r>
              <a:rPr lang="en-US" baseline="30000"/>
              <a:t>st  </a:t>
            </a:r>
            <a:r>
              <a:rPr lang="en-US"/>
              <a:t>2020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412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1: Classification</a:t>
            </a:r>
            <a:endParaRPr lang="en-US" sz="4400"/>
          </a:p>
        </p:txBody>
      </p:sp>
      <p:pic>
        <p:nvPicPr>
          <p:cNvPr id="2" name="Picture 3" descr="classification-2.png">
            <a:extLst>
              <a:ext uri="{FF2B5EF4-FFF2-40B4-BE49-F238E27FC236}">
                <a16:creationId xmlns:a16="http://schemas.microsoft.com/office/drawing/2014/main" id="{BA2EFA81-FB6F-41CF-AEAA-969C47B4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96" y="1563155"/>
            <a:ext cx="9835278" cy="52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9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Alerts reported in classification stage</a:t>
            </a:r>
            <a:endParaRPr lang="en-US" sz="4400"/>
          </a:p>
        </p:txBody>
      </p:sp>
      <p:pic>
        <p:nvPicPr>
          <p:cNvPr id="4" name="Picture 4" descr="ss-class-alert-list.png">
            <a:extLst>
              <a:ext uri="{FF2B5EF4-FFF2-40B4-BE49-F238E27FC236}">
                <a16:creationId xmlns:a16="http://schemas.microsoft.com/office/drawing/2014/main" id="{A7CDD05D-398D-47D4-A125-F7D865E0E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8" y="1560864"/>
            <a:ext cx="11862298" cy="30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9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D19837-89FC-412A-A5FD-4A246776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Stage 2: Coverage determination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AB1AD3-9A41-4AE4-B0C0-4EA899469204}"/>
              </a:ext>
            </a:extLst>
          </p:cNvPr>
          <p:cNvSpPr txBox="1"/>
          <p:nvPr/>
        </p:nvSpPr>
        <p:spPr>
          <a:xfrm>
            <a:off x="129962" y="1564505"/>
            <a:ext cx="119320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Calibri"/>
              </a:rPr>
              <a:t>Search each sequence with best-matching model (HMMER3 full pipeline)</a:t>
            </a:r>
            <a:endParaRPr lang="en-US" sz="2400">
              <a:solidFill>
                <a:srgbClr val="00B0F0"/>
              </a:solidFill>
              <a:latin typeface="Arial"/>
              <a:cs typeface="Arial"/>
            </a:endParaRPr>
          </a:p>
        </p:txBody>
      </p:sp>
      <p:pic>
        <p:nvPicPr>
          <p:cNvPr id="2" name="Picture 2" descr="coverage-determination-1.png">
            <a:extLst>
              <a:ext uri="{FF2B5EF4-FFF2-40B4-BE49-F238E27FC236}">
                <a16:creationId xmlns:a16="http://schemas.microsoft.com/office/drawing/2014/main" id="{EE7D2C33-19F6-4E51-9517-9E9278E0D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9" y="2144937"/>
            <a:ext cx="10763025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8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2: Coverage determination</a:t>
            </a:r>
            <a:endParaRPr lang="en-US" sz="4400"/>
          </a:p>
        </p:txBody>
      </p:sp>
      <p:pic>
        <p:nvPicPr>
          <p:cNvPr id="5" name="Picture 5" descr="coverage-determination-2.png">
            <a:extLst>
              <a:ext uri="{FF2B5EF4-FFF2-40B4-BE49-F238E27FC236}">
                <a16:creationId xmlns:a16="http://schemas.microsoft.com/office/drawing/2014/main" id="{F2996650-A7F9-4709-8A2E-134C11B70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83" y="1619794"/>
            <a:ext cx="9179972" cy="51212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389868" y="1804178"/>
            <a:ext cx="2820159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400">
                <a:solidFill>
                  <a:schemeClr val="bg1"/>
                </a:solidFill>
                <a:latin typeface="Arial"/>
                <a:cs typeface="Calibri"/>
              </a:rPr>
              <a:t>Search each sequence with best-matching model (HMMER3 full pipeline)</a:t>
            </a:r>
            <a:endParaRPr lang="en-US" sz="2400">
              <a:solidFill>
                <a:srgbClr val="00B0F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635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75" y="393192"/>
            <a:ext cx="11780614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Alerts reported in coverage determination stage</a:t>
            </a:r>
            <a:endParaRPr lang="en-US" sz="4000"/>
          </a:p>
        </p:txBody>
      </p:sp>
      <p:pic>
        <p:nvPicPr>
          <p:cNvPr id="3" name="Picture 3" descr="ss-coverage-alert-list.png">
            <a:extLst>
              <a:ext uri="{FF2B5EF4-FFF2-40B4-BE49-F238E27FC236}">
                <a16:creationId xmlns:a16="http://schemas.microsoft.com/office/drawing/2014/main" id="{5A9C880E-622B-4A9D-BACD-FDBA9B6E5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5" y="1589456"/>
            <a:ext cx="12006729" cy="30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3: Alignment &amp; feature mapping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260115" y="1673152"/>
            <a:ext cx="2807371" cy="28931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Align each sequence to its best-matching model (Infernal's cmalign)</a:t>
            </a:r>
            <a:endParaRPr lang="en-US" sz="26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3" name="Picture 3" descr="alignment-1.png">
            <a:extLst>
              <a:ext uri="{FF2B5EF4-FFF2-40B4-BE49-F238E27FC236}">
                <a16:creationId xmlns:a16="http://schemas.microsoft.com/office/drawing/2014/main" id="{0D5F9830-68CC-4F64-BBDF-AC97355A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48" y="1673152"/>
            <a:ext cx="9616114" cy="502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3: Alignment &amp; feature mapping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231687" y="1809473"/>
            <a:ext cx="3902349" cy="20928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Problems caught in coverage determination stage could be missed in alignment stage</a:t>
            </a:r>
            <a:endParaRPr lang="en-US" sz="260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4" descr="alignment-2.png">
            <a:extLst>
              <a:ext uri="{FF2B5EF4-FFF2-40B4-BE49-F238E27FC236}">
                <a16:creationId xmlns:a16="http://schemas.microsoft.com/office/drawing/2014/main" id="{EEB789EF-0EEB-453D-AD0E-0EDD0A5C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14" y="1614730"/>
            <a:ext cx="8199820" cy="515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4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3: Alignment &amp; feature mapping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180753" y="1718620"/>
            <a:ext cx="2562446" cy="24929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Parsing the alignment allows new types of alerts to be detected</a:t>
            </a:r>
          </a:p>
        </p:txBody>
      </p:sp>
      <p:pic>
        <p:nvPicPr>
          <p:cNvPr id="3" name="Picture 4" descr="alignment-3.png">
            <a:extLst>
              <a:ext uri="{FF2B5EF4-FFF2-40B4-BE49-F238E27FC236}">
                <a16:creationId xmlns:a16="http://schemas.microsoft.com/office/drawing/2014/main" id="{99A8DFC7-5E40-47C2-AA70-675B0C8D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096" y="1729314"/>
            <a:ext cx="9656904" cy="49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9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Alerts reported in alignment stage</a:t>
            </a:r>
            <a:endParaRPr lang="en-US"/>
          </a:p>
        </p:txBody>
      </p:sp>
      <p:pic>
        <p:nvPicPr>
          <p:cNvPr id="5" name="Picture 5" descr="ss-alignment-alert-list.png">
            <a:extLst>
              <a:ext uri="{FF2B5EF4-FFF2-40B4-BE49-F238E27FC236}">
                <a16:creationId xmlns:a16="http://schemas.microsoft.com/office/drawing/2014/main" id="{F1EA5BB3-40D6-4969-9CF8-0A45935DA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24" y="1569555"/>
            <a:ext cx="10293474" cy="521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75" y="393192"/>
            <a:ext cx="11719304" cy="941833"/>
          </a:xfrm>
        </p:spPr>
        <p:txBody>
          <a:bodyPr>
            <a:normAutofit fontScale="90000"/>
          </a:bodyPr>
          <a:lstStyle/>
          <a:p>
            <a:r>
              <a:rPr lang="en-US" sz="4400">
                <a:latin typeface="Arial"/>
                <a:cs typeface="Arial"/>
              </a:rPr>
              <a:t>Stage 4: Protein validation (Alejandro Schaffer)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-242260" y="1773133"/>
            <a:ext cx="11354760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Compare each predicted CDS to model (RefSeq) proteins with BLASTX</a:t>
            </a:r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4" name="Picture 4" descr="pv-1.png">
            <a:extLst>
              <a:ext uri="{FF2B5EF4-FFF2-40B4-BE49-F238E27FC236}">
                <a16:creationId xmlns:a16="http://schemas.microsoft.com/office/drawing/2014/main" id="{6A70FDD1-7AAC-4C1D-8730-8A8CC21A7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12" y="2528313"/>
            <a:ext cx="11588376" cy="39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7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E9B1-9F04-46D4-AB1F-9FF06D3F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Overview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F95DE10-F459-49C1-BF49-D1604DAE27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8288687"/>
              </p:ext>
            </p:extLst>
          </p:nvPr>
        </p:nvGraphicFramePr>
        <p:xfrm>
          <a:off x="1792706" y="1651000"/>
          <a:ext cx="9040394" cy="5059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89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9" y="393192"/>
            <a:ext cx="11894476" cy="941833"/>
          </a:xfrm>
        </p:spPr>
        <p:txBody>
          <a:bodyPr>
            <a:normAutofit fontScale="90000"/>
          </a:bodyPr>
          <a:lstStyle/>
          <a:p>
            <a:r>
              <a:rPr lang="en-US" sz="4400">
                <a:latin typeface="Arial"/>
                <a:cs typeface="Arial"/>
              </a:rPr>
              <a:t>Stage 4: Protein validation (Alejandro Schaffer)</a:t>
            </a:r>
            <a:endParaRPr lang="en-US" sz="4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667CE-1006-4E64-B9D9-829F88A5A4CA}"/>
              </a:ext>
            </a:extLst>
          </p:cNvPr>
          <p:cNvSpPr txBox="1"/>
          <p:nvPr/>
        </p:nvSpPr>
        <p:spPr>
          <a:xfrm>
            <a:off x="0" y="1691518"/>
            <a:ext cx="11932076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628650" lvl="1" indent="-171450">
              <a:buFont typeface="Arial,Sans-Serif"/>
              <a:buChar char="•"/>
            </a:pPr>
            <a:r>
              <a:rPr lang="en-US" sz="2600">
                <a:solidFill>
                  <a:schemeClr val="bg1"/>
                </a:solidFill>
                <a:latin typeface="Arial"/>
                <a:cs typeface="Calibri"/>
              </a:rPr>
              <a:t>Compare each predicted CDS to model (RefSeq) proteins with BLASTX</a:t>
            </a:r>
            <a:endParaRPr lang="en-US" sz="2600">
              <a:solidFill>
                <a:schemeClr val="bg1"/>
              </a:solidFill>
            </a:endParaRPr>
          </a:p>
        </p:txBody>
      </p:sp>
      <p:pic>
        <p:nvPicPr>
          <p:cNvPr id="3" name="Picture 4" descr="pv-2.png">
            <a:extLst>
              <a:ext uri="{FF2B5EF4-FFF2-40B4-BE49-F238E27FC236}">
                <a16:creationId xmlns:a16="http://schemas.microsoft.com/office/drawing/2014/main" id="{C3C4B9EF-3D7F-456C-BF20-311D123FB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4" y="2478899"/>
            <a:ext cx="11797552" cy="42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7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57BF-40C5-424A-A9BE-B3DE5466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>
                <a:latin typeface="Arial"/>
                <a:cs typeface="Arial"/>
              </a:rPr>
              <a:t>Alerts reported in protein validation stage</a:t>
            </a:r>
            <a:endParaRPr lang="en-US"/>
          </a:p>
        </p:txBody>
      </p:sp>
      <p:pic>
        <p:nvPicPr>
          <p:cNvPr id="3" name="Picture 3" descr="ss-protein-alert-list.png">
            <a:extLst>
              <a:ext uri="{FF2B5EF4-FFF2-40B4-BE49-F238E27FC236}">
                <a16:creationId xmlns:a16="http://schemas.microsoft.com/office/drawing/2014/main" id="{374D33DF-B29C-47DD-A907-E7641AC9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24591"/>
            <a:ext cx="11857317" cy="36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Enhancements for SARS-CoV-2 analysis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F6BBE-46DA-4F22-A17B-20FAB36F401F}"/>
              </a:ext>
            </a:extLst>
          </p:cNvPr>
          <p:cNvSpPr txBox="1"/>
          <p:nvPr/>
        </p:nvSpPr>
        <p:spPr>
          <a:xfrm>
            <a:off x="650440" y="1955301"/>
            <a:ext cx="10999015" cy="307776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Acceleration based on a BLASTN alignment, reduces processing time from several minutes to 2s per typical sequence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Replacement of stretches of Ns with 'expected' nucleotides from the </a:t>
            </a:r>
            <a:r>
              <a:rPr lang="en-US" sz="2800" err="1">
                <a:solidFill>
                  <a:schemeClr val="bg1"/>
                </a:solidFill>
                <a:cs typeface="Arial"/>
              </a:rPr>
              <a:t>RefSeq</a:t>
            </a:r>
            <a:r>
              <a:rPr lang="en-US" sz="2800">
                <a:solidFill>
                  <a:schemeClr val="bg1"/>
                </a:solidFill>
                <a:cs typeface="Arial"/>
              </a:rPr>
              <a:t> when possible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endParaRPr lang="en-US" sz="2600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B2869AD-9065-4BA4-8DA0-344DA676F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328840"/>
              </p:ext>
            </p:extLst>
          </p:nvPr>
        </p:nvGraphicFramePr>
        <p:xfrm>
          <a:off x="1843690" y="4593896"/>
          <a:ext cx="8456967" cy="17526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734228">
                  <a:extLst>
                    <a:ext uri="{9D8B030D-6E8A-4147-A177-3AD203B41FA5}">
                      <a16:colId xmlns:a16="http://schemas.microsoft.com/office/drawing/2014/main" val="1301589308"/>
                    </a:ext>
                  </a:extLst>
                </a:gridCol>
                <a:gridCol w="2047121">
                  <a:extLst>
                    <a:ext uri="{9D8B030D-6E8A-4147-A177-3AD203B41FA5}">
                      <a16:colId xmlns:a16="http://schemas.microsoft.com/office/drawing/2014/main" val="4253101709"/>
                    </a:ext>
                  </a:extLst>
                </a:gridCol>
                <a:gridCol w="2674445">
                  <a:extLst>
                    <a:ext uri="{9D8B030D-6E8A-4147-A177-3AD203B41FA5}">
                      <a16:colId xmlns:a16="http://schemas.microsoft.com/office/drawing/2014/main" val="1363922811"/>
                    </a:ext>
                  </a:extLst>
                </a:gridCol>
                <a:gridCol w="2001173">
                  <a:extLst>
                    <a:ext uri="{9D8B030D-6E8A-4147-A177-3AD203B41FA5}">
                      <a16:colId xmlns:a16="http://schemas.microsoft.com/office/drawing/2014/main" val="783701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/>
                        <a:t>virus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u="none" strike="noStrike" noProof="0"/>
                        <a:t>% of nucleotides</a:t>
                      </a:r>
                      <a:endParaRPr lang="en-US"/>
                    </a:p>
                    <a:p>
                      <a:pPr lvl="0" algn="r">
                        <a:buNone/>
                      </a:pPr>
                      <a:r>
                        <a:rPr lang="en-US" sz="1800" u="none" strike="noStrike" noProof="0"/>
                        <a:t>that are 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% of seqs w/stretch</a:t>
                      </a:r>
                    </a:p>
                    <a:p>
                      <a:pPr lvl="0" algn="r">
                        <a:buNone/>
                      </a:pPr>
                      <a:r>
                        <a:rPr lang="en-US"/>
                        <a:t>of Ns &gt;= 50 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sz="1800" u="none" strike="noStrike" noProof="0"/>
                        <a:t>number of</a:t>
                      </a:r>
                      <a:endParaRPr lang="en-US"/>
                    </a:p>
                    <a:p>
                      <a:pPr lvl="0" algn="r">
                        <a:buNone/>
                      </a:pPr>
                      <a:r>
                        <a:rPr lang="en-US" sz="1800" u="none" strike="noStrike" noProof="0"/>
                        <a:t>sequences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840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SARS-CoV-2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1.12%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 b="1" i="1">
                          <a:solidFill>
                            <a:srgbClr val="FFC000"/>
                          </a:solidFill>
                        </a:rPr>
                        <a:t>26.4%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28,936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29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Norovirus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0.296%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0.628%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43,937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100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Dengue virus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0.0037%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0.0070%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/>
                        <a:t>101,701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482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9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8E9B3-1103-4F71-B5DF-A6298C46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Fatal alert counts - SARS-CoV-2</a:t>
            </a:r>
            <a:endParaRPr lang="en-US" sz="4400"/>
          </a:p>
        </p:txBody>
      </p:sp>
      <p:pic>
        <p:nvPicPr>
          <p:cNvPr id="5" name="Picture 5" descr="intranet-error-header.png">
            <a:extLst>
              <a:ext uri="{FF2B5EF4-FFF2-40B4-BE49-F238E27FC236}">
                <a16:creationId xmlns:a16="http://schemas.microsoft.com/office/drawing/2014/main" id="{1EC75E31-FC58-4DEE-8E0E-7F56621B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72" y="1627861"/>
            <a:ext cx="5198533" cy="823218"/>
          </a:xfrm>
          <a:prstGeom prst="rect">
            <a:avLst/>
          </a:prstGeom>
        </p:spPr>
      </p:pic>
      <p:pic>
        <p:nvPicPr>
          <p:cNvPr id="6" name="Picture 5" descr="intranet-error-header.png">
            <a:extLst>
              <a:ext uri="{FF2B5EF4-FFF2-40B4-BE49-F238E27FC236}">
                <a16:creationId xmlns:a16="http://schemas.microsoft.com/office/drawing/2014/main" id="{0BB29205-C8EF-46A5-9F1E-F83B5EE6B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164" y="1627861"/>
            <a:ext cx="5198533" cy="823218"/>
          </a:xfrm>
          <a:prstGeom prst="rect">
            <a:avLst/>
          </a:prstGeom>
        </p:spPr>
      </p:pic>
      <p:pic>
        <p:nvPicPr>
          <p:cNvPr id="7" name="Picture 7" descr="intranet-error-count-1.png">
            <a:extLst>
              <a:ext uri="{FF2B5EF4-FFF2-40B4-BE49-F238E27FC236}">
                <a16:creationId xmlns:a16="http://schemas.microsoft.com/office/drawing/2014/main" id="{15C1DC22-7E46-4296-A29F-194222401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2" y="2450241"/>
            <a:ext cx="5198533" cy="3361989"/>
          </a:xfrm>
          <a:prstGeom prst="rect">
            <a:avLst/>
          </a:prstGeom>
        </p:spPr>
      </p:pic>
      <p:pic>
        <p:nvPicPr>
          <p:cNvPr id="8" name="Picture 8" descr="intranet-error-count-2.png">
            <a:extLst>
              <a:ext uri="{FF2B5EF4-FFF2-40B4-BE49-F238E27FC236}">
                <a16:creationId xmlns:a16="http://schemas.microsoft.com/office/drawing/2014/main" id="{4265383B-2F13-47B3-8951-04E515638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65" y="2449501"/>
            <a:ext cx="5198532" cy="33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Example of SARS-CoV-2 failure</a:t>
            </a:r>
            <a:br>
              <a:rPr lang="en-US" sz="4400">
                <a:latin typeface="Arial"/>
                <a:cs typeface="Arial"/>
              </a:rPr>
            </a:br>
            <a:r>
              <a:rPr lang="en-US" sz="4400">
                <a:latin typeface="Arial"/>
                <a:cs typeface="Arial"/>
              </a:rPr>
              <a:t>that was trimmed by indexer</a:t>
            </a:r>
            <a:endParaRPr 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64739-EB7F-45DD-8C5C-49727E7DDBF5}"/>
              </a:ext>
            </a:extLst>
          </p:cNvPr>
          <p:cNvSpPr txBox="1"/>
          <p:nvPr/>
        </p:nvSpPr>
        <p:spPr>
          <a:xfrm>
            <a:off x="178676" y="1715814"/>
            <a:ext cx="11125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ExampleSeq1 – FAILed due to DUPLICATE_REGIONS, LOW_SIMILARITY_START and LOW_SIMILARITY</a:t>
            </a:r>
            <a:endParaRPr lang="en-US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FFAC3-2C47-4FE9-AD51-663FDADF5631}"/>
              </a:ext>
            </a:extLst>
          </p:cNvPr>
          <p:cNvSpPr txBox="1"/>
          <p:nvPr/>
        </p:nvSpPr>
        <p:spPr>
          <a:xfrm>
            <a:off x="146380" y="2879068"/>
            <a:ext cx="11948508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alert                 alert</a:t>
            </a:r>
            <a:endParaRPr lang="en-US" sz="1400" b="1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desc                  detail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--------------------  ------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DUPLICATE_REGIONS     similarity to a model region occurs more than once [15307-15350 (len 44 &gt;= 20) hits</a:t>
            </a:r>
            <a:endParaRPr lang="en-US" sz="1400" b="1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                   1 and 2 (model:2..29876,15307..15350 seq:25..29899,29938..29981)]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endParaRPr lang="en-US" sz="1400" b="1">
              <a:solidFill>
                <a:schemeClr val="bg1"/>
              </a:solidFill>
              <a:latin typeface="Courier New"/>
              <a:ea typeface="+mn-lt"/>
              <a:cs typeface="+mn-lt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LOW_SIMILARITY_START  significant similarity not detected at 5' end of the sequence [low similarity region of</a:t>
            </a:r>
            <a:endParaRPr lang="en-US" sz="1400" b="1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                     length 24 (1..24)]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endParaRPr lang="en-US" sz="1400" b="1">
              <a:solidFill>
                <a:schemeClr val="bg1"/>
              </a:solidFill>
              <a:latin typeface="Courier New"/>
              <a:ea typeface="+mn-lt"/>
              <a:cs typeface="+mn-lt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LOW_SIMILARITY        internal region without significant similarity [low similarity region of length 38</a:t>
            </a:r>
            <a:endParaRPr lang="en-US" sz="1400" b="1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                   (29900..29937)]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Example of SARS-CoV-2 failure</a:t>
            </a:r>
            <a:br>
              <a:rPr lang="en-US" sz="4400">
                <a:latin typeface="Arial"/>
                <a:cs typeface="Arial"/>
              </a:rPr>
            </a:br>
            <a:r>
              <a:rPr lang="en-US" sz="4400">
                <a:latin typeface="Arial"/>
                <a:cs typeface="Arial"/>
              </a:rPr>
              <a:t>that was trimmed by indexer</a:t>
            </a:r>
            <a:endParaRPr 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64739-EB7F-45DD-8C5C-49727E7DDBF5}"/>
              </a:ext>
            </a:extLst>
          </p:cNvPr>
          <p:cNvSpPr txBox="1"/>
          <p:nvPr/>
        </p:nvSpPr>
        <p:spPr>
          <a:xfrm>
            <a:off x="178676" y="1715814"/>
            <a:ext cx="11125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ExampleSeq1 – FAILed due to DUPLICATE_REGIONS, LOW_SIMILARITY_START and LOW_SIMILARITY</a:t>
            </a:r>
            <a:endParaRPr lang="en-US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FFAC3-2C47-4FE9-AD51-663FDADF5631}"/>
              </a:ext>
            </a:extLst>
          </p:cNvPr>
          <p:cNvSpPr txBox="1"/>
          <p:nvPr/>
        </p:nvSpPr>
        <p:spPr>
          <a:xfrm>
            <a:off x="146380" y="2879068"/>
            <a:ext cx="1194850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          nearly identical to NC_045512.1 27697..27719 (off by a single U)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5' end:      vvvv vvvvvvvvvvvvvvvvv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ExampleSeq1 caaga-acuuacucuccaauuuuucUUAAAGGUUUAUACCUUCCCAGGUA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#=GC RF     .....A...................UUAAAGGUUUAUACCUUCCCAGGUA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Identical                            *************************</a:t>
            </a:r>
            <a:br>
              <a:rPr lang="en-US" sz="1400" b="1">
                <a:latin typeface="Courier New"/>
                <a:ea typeface="+mn-lt"/>
                <a:cs typeface="+mn-lt"/>
              </a:rPr>
            </a:br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</a:t>
            </a: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                                                                       identical to NC_045512.1 15316..15350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3’ end:                                                                 vvvvvvvvvvvvvvvvvvvvvvvvvvvvvvvvvvvv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ExampleSeq1 AGAAUGACAAUAAGGUAGCGAAAUUCCUUGUCAACUAAUUAuugaccugcacgaaaggcgcaugccuaacaugcuuagaauuauggccucacuugu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#=GC RF     AGAAUGACAAAAAAAAAAAAAAAAAAAAAAAAAAAAAAAAA.......................................................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sz="1400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Identical   ********** **   *   ***         **  **  * </a:t>
            </a:r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l"/>
            <a:endParaRPr lang="en-US" sz="1400" b="1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4144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6" y="393192"/>
            <a:ext cx="11500339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Example of SARS-CoV-2 failure</a:t>
            </a:r>
            <a:br>
              <a:rPr lang="en-US" sz="4400">
                <a:latin typeface="Arial"/>
                <a:cs typeface="Arial"/>
              </a:rPr>
            </a:br>
            <a:r>
              <a:rPr lang="en-US" sz="4400">
                <a:latin typeface="Arial"/>
                <a:cs typeface="Arial"/>
              </a:rPr>
              <a:t>that was eventually accepted</a:t>
            </a:r>
            <a:endParaRPr 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64739-EB7F-45DD-8C5C-49727E7DDBF5}"/>
              </a:ext>
            </a:extLst>
          </p:cNvPr>
          <p:cNvSpPr txBox="1"/>
          <p:nvPr/>
        </p:nvSpPr>
        <p:spPr>
          <a:xfrm>
            <a:off x="345090" y="1715814"/>
            <a:ext cx="11125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ExampleSeq2 – FAILed due to CDS_HAS_STOP_CODON, submitter verified</a:t>
            </a:r>
            <a:endParaRPr lang="en-US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FFAC3-2C47-4FE9-AD51-663FDADF5631}"/>
              </a:ext>
            </a:extLst>
          </p:cNvPr>
          <p:cNvSpPr txBox="1"/>
          <p:nvPr/>
        </p:nvSpPr>
        <p:spPr>
          <a:xfrm>
            <a:off x="50036" y="2633827"/>
            <a:ext cx="12136817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#alert             alert</a:t>
            </a:r>
            <a:endParaRPr lang="en-US" b="1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#desc              detail</a:t>
            </a:r>
            <a:endParaRPr lang="en-US" b="1">
              <a:solidFill>
                <a:schemeClr val="bg1"/>
              </a:solidFill>
              <a:latin typeface="Courier New"/>
              <a:cs typeface="Arial"/>
            </a:endParaRP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#----------------- ------</a:t>
            </a:r>
            <a:endParaRPr lang="en-US" b="1">
              <a:solidFill>
                <a:schemeClr val="bg1"/>
              </a:solidFill>
              <a:latin typeface="Courier New"/>
              <a:cs typeface="Arial"/>
            </a:endParaRP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CDS_HAS_STOP_CODON in-frame stop codon exists 5' of stop position predicted by </a:t>
            </a: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                homology to reference, revised to 27893..27916 (stop shifted 342 nt)</a:t>
            </a:r>
            <a:endParaRPr lang="en-US" b="1">
              <a:solidFill>
                <a:schemeClr val="bg1"/>
              </a:solidFill>
              <a:latin typeface="Courier New"/>
              <a:cs typeface="Arial"/>
            </a:endParaRPr>
          </a:p>
          <a:p>
            <a:endParaRPr lang="en-US" b="1">
              <a:solidFill>
                <a:schemeClr val="bg1"/>
              </a:solidFill>
              <a:latin typeface="Courier New"/>
              <a:ea typeface="+mn-lt"/>
              <a:cs typeface="+mn-lt"/>
            </a:endParaRP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CDS_HAS_STOP_CODON stop codon in protein-based alignment [stop codon(s) end at </a:t>
            </a:r>
            <a:endParaRPr lang="en-US" b="1">
              <a:solidFill>
                <a:schemeClr val="bg1"/>
              </a:solidFill>
              <a:latin typeface="Courier New"/>
              <a:ea typeface="+mn-lt"/>
              <a:cs typeface="Courier New"/>
            </a:endParaRP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                  position(s) 27916]</a:t>
            </a:r>
            <a:endParaRPr lang="en-US" b="1">
              <a:solidFill>
                <a:schemeClr val="bg1"/>
              </a:solidFill>
              <a:latin typeface="Courier New"/>
              <a:cs typeface="Courier New"/>
            </a:endParaRPr>
          </a:p>
          <a:p>
            <a:endParaRPr lang="en-US" sz="1400" b="1">
              <a:solidFill>
                <a:schemeClr val="bg1"/>
              </a:solidFill>
              <a:latin typeface="Courier New"/>
              <a:cs typeface="Arial"/>
            </a:endParaRPr>
          </a:p>
          <a:p>
            <a:pPr algn="l"/>
            <a:endParaRPr lang="en-US" sz="1400">
              <a:solidFill>
                <a:schemeClr val="bg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890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16" y="393192"/>
            <a:ext cx="11500339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Example of SARS-CoV-2 failure</a:t>
            </a:r>
            <a:br>
              <a:rPr lang="en-US" sz="4400">
                <a:latin typeface="Arial"/>
                <a:cs typeface="Arial"/>
              </a:rPr>
            </a:br>
            <a:r>
              <a:rPr lang="en-US" sz="4400">
                <a:latin typeface="Arial"/>
                <a:cs typeface="Arial"/>
              </a:rPr>
              <a:t>that was eventually accepted</a:t>
            </a:r>
            <a:endParaRPr 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664739-EB7F-45DD-8C5C-49727E7DDBF5}"/>
              </a:ext>
            </a:extLst>
          </p:cNvPr>
          <p:cNvSpPr txBox="1"/>
          <p:nvPr/>
        </p:nvSpPr>
        <p:spPr>
          <a:xfrm>
            <a:off x="345090" y="1715814"/>
            <a:ext cx="11125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ExampleSeq2 – FAILed due to CDS_HAS_STOP_CODON, submitter verified</a:t>
            </a:r>
            <a:endParaRPr lang="en-US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FFAC3-2C47-4FE9-AD51-663FDADF5631}"/>
              </a:ext>
            </a:extLst>
          </p:cNvPr>
          <p:cNvSpPr txBox="1"/>
          <p:nvPr/>
        </p:nvSpPr>
        <p:spPr>
          <a:xfrm>
            <a:off x="277759" y="2616310"/>
            <a:ext cx="1194850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CDS_HAS_STOP_CODON: ORF8 stop shifts by 342nt</a:t>
            </a:r>
            <a:endParaRPr lang="en-US" b="1">
              <a:solidFill>
                <a:schemeClr val="bg1"/>
              </a:solidFill>
              <a:latin typeface="Courier New"/>
              <a:cs typeface="Courier New"/>
            </a:endParaRPr>
          </a:p>
          <a:p>
            <a:endParaRPr lang="en-US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                                      27916</a:t>
            </a:r>
            <a:endParaRPr lang="en-US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                                             v</a:t>
            </a:r>
            <a:endParaRPr lang="en-US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ExampleSeq2  [27893...ACATGAAATTTCTTGTTTTCTTATGAATCATCACAACTGTAGCTGCATTTCACC...28258]</a:t>
            </a:r>
            <a:endParaRPr lang="en-US" b="1">
              <a:solidFill>
                <a:schemeClr val="bg1"/>
              </a:solidFill>
              <a:latin typeface="Courier New"/>
              <a:cs typeface="Courier New"/>
            </a:endParaRP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NC_045512    [27894...ACATGAAATTTCTTGTTTTCTTAGGAATCATCACAACTGTAGCTGCATTTCACC...28259]</a:t>
            </a:r>
          </a:p>
          <a:p>
            <a:r>
              <a:rPr lang="en-US" b="1">
                <a:solidFill>
                  <a:schemeClr val="bg1"/>
                </a:solidFill>
                <a:latin typeface="Courier New"/>
                <a:ea typeface="+mn-lt"/>
                <a:cs typeface="+mn-lt"/>
              </a:rPr>
              <a:t>identical             *********************** ******************************</a:t>
            </a:r>
            <a:endParaRPr lang="en-US" b="1">
              <a:solidFill>
                <a:schemeClr val="bg1"/>
              </a:solidFill>
              <a:latin typeface="Courier New"/>
              <a:cs typeface="Courier New"/>
            </a:endParaRPr>
          </a:p>
          <a:p>
            <a:endParaRPr lang="en-US" sz="1400" b="1">
              <a:solidFill>
                <a:schemeClr val="bg1"/>
              </a:solidFill>
              <a:latin typeface="Courier New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510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AE6C-E163-434B-A586-0225A02BE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Limitations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2E8564-917F-45E9-99A9-D5C4B0319C18}"/>
              </a:ext>
            </a:extLst>
          </p:cNvPr>
          <p:cNvSpPr/>
          <p:nvPr/>
        </p:nvSpPr>
        <p:spPr>
          <a:xfrm>
            <a:off x="579119" y="1935203"/>
            <a:ext cx="10681064" cy="31085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Makes inferences in nucleotide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space, not protein space</a:t>
            </a:r>
            <a:endParaRPr lang="en-US" sz="28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Model (RefSeq) must be representative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Divergent sequences, novel stop codons, etc. are problematic</a:t>
            </a:r>
            <a:endParaRPr 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Requires 64Gb of RAM (!) for some SARS-CoV-2 sequences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03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Important features of VADR</a:t>
            </a:r>
            <a:endParaRPr 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15090-A2A3-406E-86EE-FC9BDDE0E5BE}"/>
              </a:ext>
            </a:extLst>
          </p:cNvPr>
          <p:cNvSpPr txBox="1"/>
          <p:nvPr/>
        </p:nvSpPr>
        <p:spPr>
          <a:xfrm>
            <a:off x="636711" y="1593354"/>
            <a:ext cx="9774222" cy="6063198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PASS/FAIL decision for each sequence with</a:t>
            </a:r>
          </a:p>
          <a:p>
            <a:r>
              <a:rPr lang="en-US" sz="2800">
                <a:solidFill>
                  <a:schemeClr val="bg1"/>
                </a:solidFill>
                <a:cs typeface="Arial"/>
              </a:rPr>
              <a:t>     informative alert messages</a:t>
            </a:r>
          </a:p>
          <a:p>
            <a:endParaRPr lang="en-US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User control over fatal/non-fatal alerts and thresholds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Standalone</a:t>
            </a:r>
            <a:r>
              <a:rPr lang="en-US" sz="2800">
                <a:solidFill>
                  <a:schemeClr val="bg1"/>
                </a:solidFill>
                <a:cs typeface="Arial"/>
              </a:rPr>
              <a:t> version for submitters </a:t>
            </a:r>
            <a:r>
              <a:rPr lang="en-US" sz="2800" b="1" i="1">
                <a:solidFill>
                  <a:schemeClr val="bg1"/>
                </a:solidFill>
                <a:cs typeface="Arial"/>
              </a:rPr>
              <a:t>and other users</a:t>
            </a:r>
            <a:endParaRPr lang="en-US" b="1" i="1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General tool applicable to any virus (but performance is dependent on sequence diversity) 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Features can be as short as a single nucleotide, and potentially multiple 'segments' (programmed frameshifts)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endParaRPr lang="en-US" sz="2400">
              <a:solidFill>
                <a:schemeClr val="bg1"/>
              </a:solidFill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35CAA9-8333-44B7-96B0-8CFBCD8CBC43}"/>
              </a:ext>
            </a:extLst>
          </p:cNvPr>
          <p:cNvSpPr/>
          <p:nvPr/>
        </p:nvSpPr>
        <p:spPr>
          <a:xfrm rot="906901">
            <a:off x="9045900" y="508789"/>
            <a:ext cx="2159001" cy="1995233"/>
          </a:xfrm>
          <a:prstGeom prst="rect">
            <a:avLst/>
          </a:prstGeom>
          <a:solidFill>
            <a:srgbClr val="FBFDAD"/>
          </a:solidFill>
          <a:ln>
            <a:solidFill>
              <a:schemeClr val="tx1"/>
            </a:solidFill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Try it out! Review your sequences before submission</a:t>
            </a:r>
          </a:p>
        </p:txBody>
      </p:sp>
    </p:spTree>
    <p:extLst>
      <p:ext uri="{BB962C8B-B14F-4D97-AF65-F5344CB8AC3E}">
        <p14:creationId xmlns:p14="http://schemas.microsoft.com/office/powerpoint/2010/main" val="209811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latin typeface="Arial"/>
                <a:cs typeface="Arial"/>
              </a:rPr>
              <a:t>VADR: Viral Annotation DefineR</a:t>
            </a:r>
            <a:endParaRPr lang="en-US" sz="4000"/>
          </a:p>
        </p:txBody>
      </p:sp>
      <p:pic>
        <p:nvPicPr>
          <p:cNvPr id="6" name="Picture 6" descr="Screen Shot 2020-10-09 at 1.34.18 PM.png">
            <a:extLst>
              <a:ext uri="{FF2B5EF4-FFF2-40B4-BE49-F238E27FC236}">
                <a16:creationId xmlns:a16="http://schemas.microsoft.com/office/drawing/2014/main" id="{D0EBC00C-5687-459A-A22E-4943A322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478" y="3823861"/>
            <a:ext cx="6847044" cy="2603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73A33A-F03A-4756-B17B-E583CFD697E1}"/>
              </a:ext>
            </a:extLst>
          </p:cNvPr>
          <p:cNvSpPr txBox="1"/>
          <p:nvPr/>
        </p:nvSpPr>
        <p:spPr>
          <a:xfrm>
            <a:off x="578450" y="1671502"/>
            <a:ext cx="1051821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General tool for reference-based annotation of viral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Aligns sequences globally with respect to a RefSeq or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Originally designed for dengue virus and norovirus but used for SARS-CoV-2 since March 2020 </a:t>
            </a:r>
          </a:p>
        </p:txBody>
      </p:sp>
    </p:spTree>
    <p:extLst>
      <p:ext uri="{BB962C8B-B14F-4D97-AF65-F5344CB8AC3E}">
        <p14:creationId xmlns:p14="http://schemas.microsoft.com/office/powerpoint/2010/main" val="50189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93192"/>
            <a:ext cx="9112249" cy="9418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Get VADR documentation on GitHub</a:t>
            </a:r>
            <a:endParaRPr lang="en-US"/>
          </a:p>
        </p:txBody>
      </p:sp>
      <p:pic>
        <p:nvPicPr>
          <p:cNvPr id="3" name="Picture 3" descr="vadr-doc-1-zoomed.png">
            <a:extLst>
              <a:ext uri="{FF2B5EF4-FFF2-40B4-BE49-F238E27FC236}">
                <a16:creationId xmlns:a16="http://schemas.microsoft.com/office/drawing/2014/main" id="{C3A5DA25-E414-4A91-A1EF-F023F2ED0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13" y="1629853"/>
            <a:ext cx="11080375" cy="5132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5090-A2A3-406E-86EE-FC9BDDE0E5BE}"/>
              </a:ext>
            </a:extLst>
          </p:cNvPr>
          <p:cNvSpPr txBox="1"/>
          <p:nvPr/>
        </p:nvSpPr>
        <p:spPr>
          <a:xfrm>
            <a:off x="1232737" y="2119714"/>
            <a:ext cx="9724657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https://github.com/nawrockie/vadr/wiki/Coronavirus-annotation</a:t>
            </a:r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endParaRPr lang="en-US" sz="2400">
              <a:cs typeface="Arial"/>
            </a:endParaRPr>
          </a:p>
          <a:p>
            <a:endParaRPr lang="en-US" sz="24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788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FC6D-B589-4C2A-A91B-FF949BAB5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GitHub documentation (cont.)</a:t>
            </a:r>
            <a:endParaRPr lang="en-US"/>
          </a:p>
        </p:txBody>
      </p:sp>
      <p:pic>
        <p:nvPicPr>
          <p:cNvPr id="4" name="Picture 5" descr="vadr-doc-2-zoomed.png">
            <a:extLst>
              <a:ext uri="{FF2B5EF4-FFF2-40B4-BE49-F238E27FC236}">
                <a16:creationId xmlns:a16="http://schemas.microsoft.com/office/drawing/2014/main" id="{293439D6-55A8-4996-936C-807B0E4AA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2" y="1582946"/>
            <a:ext cx="10901082" cy="5176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15090-A2A3-406E-86EE-FC9BDDE0E5BE}"/>
              </a:ext>
            </a:extLst>
          </p:cNvPr>
          <p:cNvSpPr txBox="1"/>
          <p:nvPr/>
        </p:nvSpPr>
        <p:spPr>
          <a:xfrm>
            <a:off x="610596" y="1757681"/>
            <a:ext cx="11406507" cy="83099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ea typeface="+mn-lt"/>
                <a:cs typeface="+mn-lt"/>
                <a:hlinkClick r:id="rId4"/>
              </a:rPr>
              <a:t>https://github.com/nawrockie/vadr/wiki/Coronavirus-annotation</a:t>
            </a:r>
            <a:r>
              <a:rPr lang="en-US" sz="2400" b="1">
                <a:solidFill>
                  <a:schemeClr val="bg1"/>
                </a:solidFill>
                <a:ea typeface="+mn-lt"/>
                <a:cs typeface="+mn-lt"/>
              </a:rPr>
              <a:t> </a:t>
            </a:r>
          </a:p>
          <a:p>
            <a:endParaRPr lang="en-US" sz="24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090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D1DF-4D58-4A81-8752-7CDFBE74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What VADR means for submissions</a:t>
            </a:r>
            <a:endParaRPr lang="en-US" sz="44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1A10-C688-483B-84B3-D3001658DC18}"/>
              </a:ext>
            </a:extLst>
          </p:cNvPr>
          <p:cNvSpPr/>
          <p:nvPr/>
        </p:nvSpPr>
        <p:spPr>
          <a:xfrm>
            <a:off x="443163" y="1647262"/>
            <a:ext cx="1130567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cs typeface="Arial"/>
              </a:rPr>
              <a:t>Speed -</a:t>
            </a:r>
            <a:r>
              <a:rPr lang="en-US" sz="2800">
                <a:solidFill>
                  <a:schemeClr val="bg1"/>
                </a:solidFill>
                <a:cs typeface="Arial"/>
              </a:rPr>
              <a:t> automating annotation saves time for submitter and results in faster data release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cs typeface="Arial"/>
              </a:rPr>
              <a:t>Quality control - </a:t>
            </a:r>
            <a:r>
              <a:rPr lang="en-US" sz="2800">
                <a:solidFill>
                  <a:schemeClr val="bg1"/>
                </a:solidFill>
                <a:cs typeface="Arial"/>
              </a:rPr>
              <a:t>VADR checks for sequence variability in coding and non-coding regions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cs typeface="Arial"/>
              </a:rPr>
              <a:t>Consistency -</a:t>
            </a:r>
            <a:r>
              <a:rPr lang="en-US" sz="2800">
                <a:solidFill>
                  <a:schemeClr val="bg1"/>
                </a:solidFill>
                <a:cs typeface="Arial"/>
              </a:rPr>
              <a:t> standard nomenclature for genes and products allows for easier retrieval and comparisons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  <a:cs typeface="Arial"/>
              </a:rPr>
              <a:t>Value Added - </a:t>
            </a:r>
            <a:r>
              <a:rPr lang="en-US" sz="2800">
                <a:solidFill>
                  <a:schemeClr val="bg1"/>
                </a:solidFill>
                <a:cs typeface="Arial"/>
              </a:rPr>
              <a:t>annotation of mature peptides and RNA structural components </a:t>
            </a:r>
          </a:p>
          <a:p>
            <a:pPr marL="285750" indent="-285750">
              <a:buFontTx/>
              <a:buChar char="-"/>
            </a:pPr>
            <a:endParaRPr lang="en-US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8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05094-C43A-4656-9546-965BA4EBF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Submitting assembled sequences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B55A0-71E1-438A-B674-01D8BE62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58" y="1986426"/>
            <a:ext cx="4981075" cy="2759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2B2636-60DE-468E-8F2E-A8F014FF3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373" y="1986426"/>
            <a:ext cx="6533913" cy="27594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8DCE43-A9CA-4DEE-951D-BF1CFCD447CD}"/>
              </a:ext>
            </a:extLst>
          </p:cNvPr>
          <p:cNvSpPr txBox="1"/>
          <p:nvPr/>
        </p:nvSpPr>
        <p:spPr>
          <a:xfrm>
            <a:off x="1376807" y="1619337"/>
            <a:ext cx="2462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 on the web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EB2618-35A4-43D0-A6DE-039AD249BFC2}"/>
              </a:ext>
            </a:extLst>
          </p:cNvPr>
          <p:cNvSpPr txBox="1"/>
          <p:nvPr/>
        </p:nvSpPr>
        <p:spPr>
          <a:xfrm>
            <a:off x="7232373" y="1640602"/>
            <a:ext cx="325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Submit programmatically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2DD7F-51C7-473D-A156-C7A2B9E56B81}"/>
              </a:ext>
            </a:extLst>
          </p:cNvPr>
          <p:cNvSpPr txBox="1"/>
          <p:nvPr/>
        </p:nvSpPr>
        <p:spPr>
          <a:xfrm>
            <a:off x="73321" y="4851220"/>
            <a:ext cx="1211867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Common requirements: FASTA, source table, submitter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chemeClr val="bg1"/>
                </a:solidFill>
              </a:rPr>
              <a:t>Both accept </a:t>
            </a:r>
            <a:r>
              <a:rPr lang="en-US" sz="2800" b="1">
                <a:solidFill>
                  <a:srgbClr val="FFC000"/>
                </a:solidFill>
              </a:rPr>
              <a:t>BioProject, BioSample and SRA run accession</a:t>
            </a:r>
            <a:r>
              <a:rPr lang="en-US" sz="2800" b="1">
                <a:solidFill>
                  <a:schemeClr val="bg1"/>
                </a:solidFill>
              </a:rPr>
              <a:t> in source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Common reporting system: VADR, validator, discrepancy report</a:t>
            </a:r>
          </a:p>
        </p:txBody>
      </p:sp>
    </p:spTree>
    <p:extLst>
      <p:ext uri="{BB962C8B-B14F-4D97-AF65-F5344CB8AC3E}">
        <p14:creationId xmlns:p14="http://schemas.microsoft.com/office/powerpoint/2010/main" val="358664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359E-B85B-4B84-89AB-8414836C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latin typeface="Arial"/>
                <a:cs typeface="Arial"/>
              </a:rPr>
              <a:t>Web submission to GenBank</a:t>
            </a:r>
            <a:endParaRPr lang="en-US" sz="48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8448C7-9956-463D-8ACD-537B8DAF9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02" y="2069350"/>
            <a:ext cx="6384340" cy="43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D80086-608E-42D6-8321-73EB74328D3F}"/>
              </a:ext>
            </a:extLst>
          </p:cNvPr>
          <p:cNvSpPr txBox="1"/>
          <p:nvPr/>
        </p:nvSpPr>
        <p:spPr>
          <a:xfrm>
            <a:off x="478323" y="1837387"/>
            <a:ext cx="528480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Forms prompt for required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Source information imported as table or use of editable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Interactive source and sequence validation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Country, date, isolate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Sequence length and vector screening</a:t>
            </a:r>
          </a:p>
        </p:txBody>
      </p:sp>
    </p:spTree>
    <p:extLst>
      <p:ext uri="{BB962C8B-B14F-4D97-AF65-F5344CB8AC3E}">
        <p14:creationId xmlns:p14="http://schemas.microsoft.com/office/powerpoint/2010/main" val="190313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BBFD-E87B-4F2C-9605-3B5FB0CD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Programmatic submissions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DCFA9-3DA4-408F-91DC-DD42064ACFBD}"/>
              </a:ext>
            </a:extLst>
          </p:cNvPr>
          <p:cNvSpPr txBox="1"/>
          <p:nvPr/>
        </p:nvSpPr>
        <p:spPr>
          <a:xfrm>
            <a:off x="438150" y="1807418"/>
            <a:ext cx="6392764" cy="48628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</a:rPr>
              <a:t>.zip  archive file and submission .xml file uploaded via ftp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</a:rPr>
              <a:t>.fsa, .src, .sbt, optional .cmt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</a:rPr>
              <a:t>Sequence checks: low quality, vector, length. Source checks: Country, date, isolate format</a:t>
            </a:r>
            <a:endParaRPr lang="en-US" sz="2600">
              <a:solidFill>
                <a:schemeClr val="bg1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</a:rPr>
              <a:t>If no formatting errors, a temporary SUB number is assigned in report.xml</a:t>
            </a:r>
            <a:endParaRPr lang="en-US" sz="2600">
              <a:solidFill>
                <a:schemeClr val="bg1"/>
              </a:solidFill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</a:rPr>
              <a:t>VADR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600">
                <a:solidFill>
                  <a:schemeClr val="bg1"/>
                </a:solidFill>
              </a:rPr>
              <a:t>Accessions, files on Submission Portal: </a:t>
            </a:r>
            <a:r>
              <a:rPr lang="en-US" sz="2600" u="sng">
                <a:hlinkClick r:id="rId3"/>
              </a:rPr>
              <a:t>https://submit.ncbi.nlm.nih.gov/subs/api/</a:t>
            </a:r>
            <a:endParaRPr lang="en-US" sz="26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49B97-284E-47F6-9894-DC7AB23C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914" y="2127101"/>
            <a:ext cx="5259737" cy="2989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003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12826-BA8E-4DEE-BA3A-6A5CF542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Common accession reports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717E931-B8A1-46BA-B5FE-7837C2EA7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87" y="2083434"/>
            <a:ext cx="9993120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DCC772-C155-47D9-AA1B-C2B52115E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" y="1644040"/>
            <a:ext cx="4432515" cy="5140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4571EE-C112-4834-B902-F520618BC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Common VADR alert reporting 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D1E490BB-6A12-45E1-BBCA-47B9A77A3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580" y="3429000"/>
            <a:ext cx="8092239" cy="22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2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C1DE2-56D6-44E3-8A29-6406BF1C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Future improvements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C1DC6-1E09-40F8-AB0A-CD56433B53C8}"/>
              </a:ext>
            </a:extLst>
          </p:cNvPr>
          <p:cNvSpPr txBox="1"/>
          <p:nvPr/>
        </p:nvSpPr>
        <p:spPr>
          <a:xfrm>
            <a:off x="438150" y="1648414"/>
            <a:ext cx="114715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Validator changes for handling Ns will result in less manual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Include detailed error report as separate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4EF4A-74E4-44D2-B2F7-30A41D5EA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24" y="2707737"/>
            <a:ext cx="9871106" cy="39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6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8A70A-081C-4A41-A329-C9BBD07FE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VADR alerts on confirmed mutations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05CD6E-F835-45F8-A530-38FBDC2CA98A}"/>
              </a:ext>
            </a:extLst>
          </p:cNvPr>
          <p:cNvSpPr txBox="1"/>
          <p:nvPr/>
        </p:nvSpPr>
        <p:spPr>
          <a:xfrm>
            <a:off x="545370" y="1844681"/>
            <a:ext cx="107402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Write </a:t>
            </a:r>
            <a:r>
              <a:rPr lang="en-US" sz="2800">
                <a:solidFill>
                  <a:schemeClr val="bg1"/>
                </a:solidFill>
                <a:hlinkClick r:id="rId2"/>
              </a:rPr>
              <a:t>gb-admin@ncbi.nlm.nih.gov</a:t>
            </a:r>
            <a:endParaRPr lang="en-US" sz="280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Read coverage over area of mutation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SRR number if not already included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If mutation is common, </a:t>
            </a:r>
            <a:r>
              <a:rPr lang="en-US" sz="2800" u="sng">
                <a:solidFill>
                  <a:schemeClr val="bg1"/>
                </a:solidFill>
              </a:rPr>
              <a:t>please let us know</a:t>
            </a:r>
            <a:r>
              <a:rPr lang="en-US" sz="2800">
                <a:solidFill>
                  <a:schemeClr val="bg1"/>
                </a:solidFill>
              </a:rPr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We can add additional sequences to VADR reference set so future submissions with the same mutation will not produce an alert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Submitter-confirmed mutations in ORF7a, ORF7b, ORF8, ORF3a, ORF6, ORF10 and S</a:t>
            </a:r>
          </a:p>
        </p:txBody>
      </p:sp>
    </p:spTree>
    <p:extLst>
      <p:ext uri="{BB962C8B-B14F-4D97-AF65-F5344CB8AC3E}">
        <p14:creationId xmlns:p14="http://schemas.microsoft.com/office/powerpoint/2010/main" val="231475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93192"/>
            <a:ext cx="9556750" cy="941833"/>
          </a:xfrm>
        </p:spPr>
        <p:txBody>
          <a:bodyPr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GenBank indexers handle incoming sequence submissions</a:t>
            </a:r>
            <a:endParaRPr lang="en-US" sz="440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9519D0E-56C8-47C0-B470-8640FB37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611" y="1576445"/>
            <a:ext cx="10079318" cy="521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D296-8A35-45F2-93CC-D9FD63402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Create data connections </a:t>
            </a:r>
            <a:r>
              <a:rPr lang="en-US" sz="4400">
                <a:sym typeface="Wingdings" panose="05000000000000000000" pitchFamily="2" charset="2"/>
              </a:rPr>
              <a:t></a:t>
            </a:r>
            <a:endParaRPr lang="en-US" sz="44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8E199E-5EB2-4024-BD24-A5721B04C4C7}"/>
              </a:ext>
            </a:extLst>
          </p:cNvPr>
          <p:cNvSpPr txBox="1"/>
          <p:nvPr/>
        </p:nvSpPr>
        <p:spPr>
          <a:xfrm>
            <a:off x="438150" y="1732835"/>
            <a:ext cx="104711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Do you submit to GenBank </a:t>
            </a:r>
            <a:r>
              <a:rPr lang="en-US" sz="2800" u="sng">
                <a:solidFill>
                  <a:schemeClr val="bg1"/>
                </a:solidFill>
              </a:rPr>
              <a:t>and</a:t>
            </a:r>
            <a:r>
              <a:rPr lang="en-US" sz="2800">
                <a:solidFill>
                  <a:schemeClr val="bg1"/>
                </a:solidFill>
              </a:rPr>
              <a:t> SRA?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BioProject can be used to link your submissions!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NCBI-created SPHERES umbrella = </a:t>
            </a:r>
            <a:r>
              <a:rPr lang="en-US" sz="2800" b="1">
                <a:solidFill>
                  <a:srgbClr val="FFC000"/>
                </a:solidFill>
              </a:rPr>
              <a:t>PRJNA615625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New BioProject submissions: Enter this accession # as you submit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Already submitted? Email us at                                </a:t>
            </a:r>
            <a:r>
              <a:rPr lang="en-US" sz="2800">
                <a:solidFill>
                  <a:schemeClr val="bg1"/>
                </a:solidFill>
                <a:hlinkClick r:id="rId2"/>
              </a:rPr>
              <a:t>submit-help@ncbi.nlm.nih.gov</a:t>
            </a:r>
            <a:r>
              <a:rPr lang="en-US" sz="2800">
                <a:solidFill>
                  <a:schemeClr val="bg1"/>
                </a:solidFill>
              </a:rPr>
              <a:t> &amp; we’ll make the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Use the same BioSample in both your SRA and GenBank submissions</a:t>
            </a:r>
          </a:p>
          <a:p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50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68C5-8661-4761-B91F-EA58AB6E0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93192"/>
            <a:ext cx="11042649" cy="941833"/>
          </a:xfrm>
        </p:spPr>
        <p:txBody>
          <a:bodyPr>
            <a:normAutofit/>
          </a:bodyPr>
          <a:lstStyle/>
          <a:p>
            <a:r>
              <a:rPr lang="en-US" sz="4400"/>
              <a:t>Getting started with SRA submission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EF8FEF-EE25-4691-AE6B-6C8B089C171E}"/>
              </a:ext>
            </a:extLst>
          </p:cNvPr>
          <p:cNvSpPr txBox="1"/>
          <p:nvPr/>
        </p:nvSpPr>
        <p:spPr>
          <a:xfrm>
            <a:off x="325292" y="1813816"/>
            <a:ext cx="563418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Submit unassembled reads to SRA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Register BioProject &amp; BioSample </a:t>
            </a:r>
            <a:r>
              <a:rPr lang="en-US" sz="3000">
                <a:solidFill>
                  <a:srgbClr val="FFC000"/>
                </a:solidFill>
              </a:rPr>
              <a:t>during SRA submission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Flexible file upload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Web or FTP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>
                <a:solidFill>
                  <a:schemeClr val="bg1"/>
                </a:solidFill>
              </a:rPr>
              <a:t>Cloud-based: AWS now, GCP next month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BF7204A-2E23-415A-A53B-587A2272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28" y="2978820"/>
            <a:ext cx="5811818" cy="373998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10BDEE0-1638-4A0D-9EF3-96E2E5FAAB1B}"/>
              </a:ext>
            </a:extLst>
          </p:cNvPr>
          <p:cNvGrpSpPr/>
          <p:nvPr/>
        </p:nvGrpSpPr>
        <p:grpSpPr>
          <a:xfrm>
            <a:off x="6232528" y="1712561"/>
            <a:ext cx="5854158" cy="1079730"/>
            <a:chOff x="6153264" y="1737961"/>
            <a:chExt cx="5854158" cy="10797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FD66CC-B8F1-453C-84E4-E660B3053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3264" y="1737961"/>
              <a:ext cx="5854158" cy="107973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6AB477-B3AD-4FC0-8640-1772D27F2088}"/>
                </a:ext>
              </a:extLst>
            </p:cNvPr>
            <p:cNvSpPr/>
            <p:nvPr/>
          </p:nvSpPr>
          <p:spPr>
            <a:xfrm>
              <a:off x="9544050" y="2357423"/>
              <a:ext cx="1635078" cy="460268"/>
            </a:xfrm>
            <a:prstGeom prst="rect">
              <a:avLst/>
            </a:prstGeom>
            <a:noFill/>
            <a:ln w="730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572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07254-27E9-4588-BB98-40BAC3470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More on SRA submission &amp; stats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FBB870-883A-4BCA-A908-052F92F7F1DC}"/>
              </a:ext>
            </a:extLst>
          </p:cNvPr>
          <p:cNvSpPr/>
          <p:nvPr/>
        </p:nvSpPr>
        <p:spPr>
          <a:xfrm>
            <a:off x="317500" y="1709435"/>
            <a:ext cx="6096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Modify submission after processing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Edit or add BioProject and SRA metadata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"Release now" or delay release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Programmatic submission option also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SARS-CoV-2 SRA data: 11K Runs from USA and ~100K global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</a:rPr>
              <a:t>Data now on </a:t>
            </a:r>
            <a:r>
              <a:rPr lang="en-US" sz="2800">
                <a:solidFill>
                  <a:schemeClr val="bg1"/>
                </a:solidFill>
                <a:hlinkClick r:id="rId2"/>
              </a:rPr>
              <a:t>https://registry.opendata.aws/ncbi-covid-19/</a:t>
            </a:r>
            <a:r>
              <a:rPr lang="en-US" sz="2800">
                <a:solidFill>
                  <a:schemeClr val="bg1"/>
                </a:solidFill>
              </a:rPr>
              <a:t> 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2CF199-B7A6-469B-B3A6-1C9C8D918D5E}"/>
              </a:ext>
            </a:extLst>
          </p:cNvPr>
          <p:cNvSpPr/>
          <p:nvPr/>
        </p:nvSpPr>
        <p:spPr>
          <a:xfrm>
            <a:off x="7327900" y="1642136"/>
            <a:ext cx="3766703" cy="536181"/>
          </a:xfrm>
          <a:prstGeom prst="rect">
            <a:avLst/>
          </a:prstGeom>
          <a:solidFill>
            <a:srgbClr val="FFC000"/>
          </a:solidFill>
          <a:ln w="730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>
                <a:solidFill>
                  <a:schemeClr val="tx1"/>
                </a:solidFill>
              </a:rPr>
              <a:t>dataview.ncbi.nlm.nih.gov 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9A5A86-FA4E-495E-A76B-F657E0832A65}"/>
              </a:ext>
            </a:extLst>
          </p:cNvPr>
          <p:cNvGrpSpPr/>
          <p:nvPr/>
        </p:nvGrpSpPr>
        <p:grpSpPr>
          <a:xfrm>
            <a:off x="6554962" y="2290222"/>
            <a:ext cx="5530241" cy="4369793"/>
            <a:chOff x="6561551" y="2314308"/>
            <a:chExt cx="5530241" cy="4369793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E2DE9F16-72F3-46FC-B97F-D72EE3739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1991" y="2898309"/>
              <a:ext cx="5091828" cy="3785792"/>
            </a:xfrm>
            <a:prstGeom prst="rect">
              <a:avLst/>
            </a:prstGeom>
          </p:spPr>
        </p:pic>
        <p:pic>
          <p:nvPicPr>
            <p:cNvPr id="10" name="Picture 12">
              <a:extLst>
                <a:ext uri="{FF2B5EF4-FFF2-40B4-BE49-F238E27FC236}">
                  <a16:creationId xmlns:a16="http://schemas.microsoft.com/office/drawing/2014/main" id="{6D2AECD4-52CF-4164-B13C-D3B3E47B0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61551" y="2314308"/>
              <a:ext cx="5530241" cy="538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74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EADBC-4940-4C0E-BFE2-F0AAD01A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We’re here for 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C27D75-E3B8-4260-A977-5DD37DD95F01}"/>
              </a:ext>
            </a:extLst>
          </p:cNvPr>
          <p:cNvSpPr/>
          <p:nvPr/>
        </p:nvSpPr>
        <p:spPr>
          <a:xfrm>
            <a:off x="701842" y="1854006"/>
            <a:ext cx="1130567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Enhancements made per SPHERES 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Programmatic submission option(s)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File upload drag-and-drop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Help documentation edits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Parking lot – </a:t>
            </a:r>
            <a:r>
              <a:rPr lang="en-US" sz="2800">
                <a:solidFill>
                  <a:srgbClr val="FFC000"/>
                </a:solidFill>
                <a:cs typeface="Arial"/>
              </a:rPr>
              <a:t>Input needed!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BioSample linkage &amp; data flow during GenBank submission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Combined SRA &amp; GenBank programmatic submission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“Human scrubber” tool for removing human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cs typeface="Arial"/>
              </a:rPr>
              <a:t>Taking volunteers for testing, feedback!</a:t>
            </a:r>
          </a:p>
          <a:p>
            <a:endParaRPr lang="en-US" sz="280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3CE8A59-46ED-4546-A875-6B6D07E3CA3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11369" y="1854006"/>
            <a:ext cx="1867988" cy="186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9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1" descr="Principal's Point of View: The Three Questions">
            <a:extLst>
              <a:ext uri="{FF2B5EF4-FFF2-40B4-BE49-F238E27FC236}">
                <a16:creationId xmlns:a16="http://schemas.microsoft.com/office/drawing/2014/main" id="{261C3F3E-6E60-4E46-82E8-A0B202AB09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689" b="23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E54543-1CC2-4F2D-A818-909CE928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tx1"/>
                </a:solidFill>
                <a:latin typeface="+mj-lt"/>
                <a:cs typeface="+mj-cs"/>
              </a:rPr>
              <a:t>Q&amp;A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BDF20C-41BF-4929-9570-B70418400F4A}"/>
              </a:ext>
            </a:extLst>
          </p:cNvPr>
          <p:cNvSpPr txBox="1"/>
          <p:nvPr/>
        </p:nvSpPr>
        <p:spPr>
          <a:xfrm>
            <a:off x="9601227" y="6657945"/>
            <a:ext cx="2590773" cy="200055"/>
          </a:xfrm>
          <a:prstGeom prst="rect">
            <a:avLst/>
          </a:prstGeom>
          <a:solidFill>
            <a:srgbClr val="000000"/>
          </a:solidFill>
        </p:spPr>
        <p:txBody>
          <a:bodyPr wrap="none" anchor="t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016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03ED-2EDC-441F-A3D8-1ED3784B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Help</a:t>
            </a:r>
            <a:endParaRPr lang="en-US" sz="4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DB62F-D9A5-43AE-8FEC-D4C9CC233F9D}"/>
              </a:ext>
            </a:extLst>
          </p:cNvPr>
          <p:cNvSpPr txBox="1"/>
          <p:nvPr/>
        </p:nvSpPr>
        <p:spPr>
          <a:xfrm>
            <a:off x="438913" y="1992330"/>
            <a:ext cx="10729106" cy="4985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NCBI is here to help with your submission!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GenBank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  <a:hlinkClick r:id="rId2"/>
              </a:rPr>
              <a:t>gb-admin@ncbi.nlm.nih.gov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SRA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  <a:hlinkClick r:id="rId3"/>
              </a:rPr>
              <a:t>sra@ncbi.nlm.nih.gov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VADR resources on GitHub </a:t>
            </a:r>
            <a:r>
              <a:rPr lang="en-US" sz="2800">
                <a:latin typeface="Arial"/>
                <a:cs typeface="Arial"/>
                <a:hlinkClick r:id="rId4"/>
              </a:rPr>
              <a:t>https://github.com/nawrockie/vadr</a:t>
            </a:r>
            <a:r>
              <a:rPr lang="en-US" sz="2800">
                <a:latin typeface="Arial"/>
                <a:cs typeface="Arial"/>
              </a:rPr>
              <a:t> </a:t>
            </a:r>
            <a:endParaRPr lang="en-US" sz="2800">
              <a:ea typeface="+mn-lt"/>
              <a:cs typeface="+mn-lt"/>
            </a:endParaRPr>
          </a:p>
          <a:p>
            <a:pPr lvl="2"/>
            <a:endParaRPr lang="en-US" sz="2800">
              <a:solidFill>
                <a:schemeClr val="bg1"/>
              </a:solidFill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RefSeq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Send feedback on RefSeq NC_045512 to </a:t>
            </a:r>
            <a:r>
              <a:rPr lang="en-US" sz="2800">
                <a:solidFill>
                  <a:schemeClr val="bg1"/>
                </a:solidFill>
                <a:latin typeface="Arial"/>
                <a:cs typeface="Arial"/>
                <a:hlinkClick r:id="rId5"/>
              </a:rPr>
              <a:t>Eneida.Hatcher@nih.gov</a:t>
            </a:r>
            <a:r>
              <a:rPr lang="en-US" sz="2800">
                <a:solidFill>
                  <a:schemeClr val="bg1"/>
                </a:solidFill>
                <a:latin typeface="Arial"/>
                <a:cs typeface="Arial"/>
              </a:rPr>
              <a:t> </a:t>
            </a:r>
            <a:endParaRPr lang="en-US" sz="2800">
              <a:solidFill>
                <a:schemeClr val="bg1"/>
              </a:solidFill>
              <a:ea typeface="+mn-lt"/>
              <a:cs typeface="+mn-lt"/>
            </a:endParaRPr>
          </a:p>
          <a:p>
            <a:pPr lvl="2"/>
            <a:endParaRPr lang="en-US" sz="2400">
              <a:solidFill>
                <a:schemeClr val="bg1"/>
              </a:solidFill>
              <a:latin typeface="Calibri (Body)"/>
            </a:endParaRPr>
          </a:p>
          <a:p>
            <a:pPr lvl="1"/>
            <a:endParaRPr lang="en-US" sz="2400">
              <a:solidFill>
                <a:schemeClr val="bg1"/>
              </a:solidFill>
              <a:latin typeface="Calibri (Body)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Arial" panose="020B0604020202020204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5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VADR assists GenBank indexers: </a:t>
            </a:r>
            <a:br>
              <a:rPr lang="en-US" sz="4000">
                <a:latin typeface="Arial"/>
                <a:cs typeface="Arial"/>
              </a:rPr>
            </a:br>
            <a:r>
              <a:rPr lang="en-US" sz="4000">
                <a:latin typeface="Arial"/>
                <a:cs typeface="Arial"/>
              </a:rPr>
              <a:t>Each sequence </a:t>
            </a:r>
            <a:r>
              <a:rPr lang="en-US" sz="4000">
                <a:solidFill>
                  <a:srgbClr val="00B050"/>
                </a:solidFill>
                <a:latin typeface="Arial"/>
                <a:cs typeface="Arial"/>
              </a:rPr>
              <a:t>PASS</a:t>
            </a:r>
            <a:r>
              <a:rPr lang="en-US" sz="4000">
                <a:latin typeface="Arial"/>
                <a:cs typeface="Arial"/>
              </a:rPr>
              <a:t>es or </a:t>
            </a:r>
            <a:r>
              <a:rPr lang="en-US" sz="4000">
                <a:solidFill>
                  <a:srgbClr val="FF0000"/>
                </a:solidFill>
                <a:latin typeface="Arial"/>
                <a:cs typeface="Arial"/>
              </a:rPr>
              <a:t>FAIL</a:t>
            </a:r>
            <a:r>
              <a:rPr lang="en-US" sz="4000">
                <a:latin typeface="Arial"/>
                <a:cs typeface="Arial"/>
              </a:rPr>
              <a:t>s</a:t>
            </a:r>
            <a:endParaRPr lang="en-US" sz="4000"/>
          </a:p>
        </p:txBody>
      </p:sp>
      <p:pic>
        <p:nvPicPr>
          <p:cNvPr id="2" name="Picture 3" descr="submissions-2.png">
            <a:extLst>
              <a:ext uri="{FF2B5EF4-FFF2-40B4-BE49-F238E27FC236}">
                <a16:creationId xmlns:a16="http://schemas.microsoft.com/office/drawing/2014/main" id="{4A6148E0-4DA2-4FBB-93FF-6EE2343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774" y="1606367"/>
            <a:ext cx="6916768" cy="51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6C90C3-4C0F-4149-93FD-FBEF9333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393192"/>
            <a:ext cx="7905750" cy="941833"/>
          </a:xfrm>
        </p:spPr>
        <p:txBody>
          <a:bodyPr>
            <a:noAutofit/>
          </a:bodyPr>
          <a:lstStyle/>
          <a:p>
            <a:r>
              <a:rPr lang="en-US" sz="4400">
                <a:latin typeface="Arial"/>
                <a:cs typeface="Arial"/>
              </a:rPr>
              <a:t>Indexers decide fate of </a:t>
            </a:r>
            <a:r>
              <a:rPr lang="en-US" sz="4400">
                <a:solidFill>
                  <a:srgbClr val="FF0000"/>
                </a:solidFill>
                <a:latin typeface="Arial"/>
                <a:cs typeface="Arial"/>
              </a:rPr>
              <a:t>FAIL</a:t>
            </a:r>
            <a:r>
              <a:rPr lang="en-US" sz="4400">
                <a:latin typeface="Arial"/>
                <a:cs typeface="Arial"/>
              </a:rPr>
              <a:t>ed sequences</a:t>
            </a:r>
            <a:endParaRPr lang="en-US" sz="440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55A3156-088C-4BB8-A0F4-0A021B66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45" y="1561104"/>
            <a:ext cx="7021356" cy="523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6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VADR builds homology model (covariance model) of a RefSeq &amp; stores feature info</a:t>
            </a:r>
            <a:endParaRPr lang="en-US" sz="4000"/>
          </a:p>
        </p:txBody>
      </p:sp>
      <p:pic>
        <p:nvPicPr>
          <p:cNvPr id="2" name="Picture 3" descr="dengue-features-no-title.png">
            <a:extLst>
              <a:ext uri="{FF2B5EF4-FFF2-40B4-BE49-F238E27FC236}">
                <a16:creationId xmlns:a16="http://schemas.microsoft.com/office/drawing/2014/main" id="{878B0104-FAC8-4B7D-8153-C0B8EC28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23" y="1576998"/>
            <a:ext cx="10413003" cy="510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4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VADR annotates each sequence with features from its best matching model</a:t>
            </a:r>
            <a:endParaRPr lang="en-US" sz="4000"/>
          </a:p>
        </p:txBody>
      </p:sp>
      <p:pic>
        <p:nvPicPr>
          <p:cNvPr id="6" name="Picture 6" descr="vadr-four-stages.png">
            <a:extLst>
              <a:ext uri="{FF2B5EF4-FFF2-40B4-BE49-F238E27FC236}">
                <a16:creationId xmlns:a16="http://schemas.microsoft.com/office/drawing/2014/main" id="{E62F731F-EED3-4B34-90CF-C7714663D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9" y="1736740"/>
            <a:ext cx="11877239" cy="412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6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647212-D4B5-4971-933A-6E471070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>
                <a:latin typeface="Arial"/>
                <a:cs typeface="Arial"/>
              </a:rPr>
              <a:t>Stage 1: Classification</a:t>
            </a:r>
            <a:endParaRPr lang="en-US" sz="4400"/>
          </a:p>
        </p:txBody>
      </p:sp>
      <p:pic>
        <p:nvPicPr>
          <p:cNvPr id="5" name="Picture 5" descr="classification-1.png">
            <a:extLst>
              <a:ext uri="{FF2B5EF4-FFF2-40B4-BE49-F238E27FC236}">
                <a16:creationId xmlns:a16="http://schemas.microsoft.com/office/drawing/2014/main" id="{DE6F0CB6-4DA5-4A79-BC36-064A67B1E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3" y="1615196"/>
            <a:ext cx="9820165" cy="520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47FFE450584D46842479C56A90E3FC" ma:contentTypeVersion="5" ma:contentTypeDescription="Create a new document." ma:contentTypeScope="" ma:versionID="d5fd5cc2ea7420da802942834ca07372">
  <xsd:schema xmlns:xsd="http://www.w3.org/2001/XMLSchema" xmlns:xs="http://www.w3.org/2001/XMLSchema" xmlns:p="http://schemas.microsoft.com/office/2006/metadata/properties" xmlns:ns3="b98d38c0-fc0e-40f1-9130-0a648d0e383c" xmlns:ns4="43379384-0f3c-4789-8a22-19c8a2c58620" targetNamespace="http://schemas.microsoft.com/office/2006/metadata/properties" ma:root="true" ma:fieldsID="913ff9b533f376b29731e9f9210b091c" ns3:_="" ns4:_="">
    <xsd:import namespace="b98d38c0-fc0e-40f1-9130-0a648d0e383c"/>
    <xsd:import namespace="43379384-0f3c-4789-8a22-19c8a2c5862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8d38c0-fc0e-40f1-9130-0a648d0e383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79384-0f3c-4789-8a22-19c8a2c586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603E3B-2BDE-4422-B7AA-6E241B415730}">
  <ds:schemaRefs>
    <ds:schemaRef ds:uri="43379384-0f3c-4789-8a22-19c8a2c58620"/>
    <ds:schemaRef ds:uri="b98d38c0-fc0e-40f1-9130-0a648d0e38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A5A0200-0310-44D0-8473-498C3F0823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F8A20-0426-429A-9DE2-69ECC1CD7C1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3379384-0f3c-4789-8a22-19c8a2c58620"/>
    <ds:schemaRef ds:uri="http://purl.org/dc/elements/1.1/"/>
    <ds:schemaRef ds:uri="http://schemas.microsoft.com/office/2006/metadata/properties"/>
    <ds:schemaRef ds:uri="b98d38c0-fc0e-40f1-9130-0a648d0e383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1848</Words>
  <Application>Microsoft Office PowerPoint</Application>
  <PresentationFormat>Widescreen</PresentationFormat>
  <Paragraphs>219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Arial,Sans-Serif</vt:lpstr>
      <vt:lpstr>Calibri</vt:lpstr>
      <vt:lpstr>Calibri (Body)</vt:lpstr>
      <vt:lpstr>Courier New</vt:lpstr>
      <vt:lpstr>Office Theme</vt:lpstr>
      <vt:lpstr>SARS-CoV-2 sequence submission &amp; annotation</vt:lpstr>
      <vt:lpstr>Overview</vt:lpstr>
      <vt:lpstr>VADR: Viral Annotation DefineR</vt:lpstr>
      <vt:lpstr>GenBank indexers handle incoming sequence submissions</vt:lpstr>
      <vt:lpstr>VADR assists GenBank indexers:  Each sequence PASSes or FAILs</vt:lpstr>
      <vt:lpstr>Indexers decide fate of FAILed sequences</vt:lpstr>
      <vt:lpstr>VADR builds homology model (covariance model) of a RefSeq &amp; stores feature info</vt:lpstr>
      <vt:lpstr>VADR annotates each sequence with features from its best matching model</vt:lpstr>
      <vt:lpstr>Stage 1: Classification</vt:lpstr>
      <vt:lpstr>Stage 1: Classification</vt:lpstr>
      <vt:lpstr>Alerts reported in classification stage</vt:lpstr>
      <vt:lpstr>Stage 2: Coverage determination</vt:lpstr>
      <vt:lpstr>Stage 2: Coverage determination</vt:lpstr>
      <vt:lpstr>Alerts reported in coverage determination stage</vt:lpstr>
      <vt:lpstr>Stage 3: Alignment &amp; feature mapping</vt:lpstr>
      <vt:lpstr>Stage 3: Alignment &amp; feature mapping</vt:lpstr>
      <vt:lpstr>Stage 3: Alignment &amp; feature mapping</vt:lpstr>
      <vt:lpstr>Alerts reported in alignment stage</vt:lpstr>
      <vt:lpstr>Stage 4: Protein validation (Alejandro Schaffer)</vt:lpstr>
      <vt:lpstr>Stage 4: Protein validation (Alejandro Schaffer)</vt:lpstr>
      <vt:lpstr>Alerts reported in protein validation stage</vt:lpstr>
      <vt:lpstr>Enhancements for SARS-CoV-2 analysis</vt:lpstr>
      <vt:lpstr>Fatal alert counts - SARS-CoV-2</vt:lpstr>
      <vt:lpstr>Example of SARS-CoV-2 failure that was trimmed by indexer</vt:lpstr>
      <vt:lpstr>Example of SARS-CoV-2 failure that was trimmed by indexer</vt:lpstr>
      <vt:lpstr>Example of SARS-CoV-2 failure that was eventually accepted</vt:lpstr>
      <vt:lpstr>Example of SARS-CoV-2 failure that was eventually accepted</vt:lpstr>
      <vt:lpstr>Limitations</vt:lpstr>
      <vt:lpstr>Important features of VADR</vt:lpstr>
      <vt:lpstr>Get VADR documentation on GitHub</vt:lpstr>
      <vt:lpstr>GitHub documentation (cont.)</vt:lpstr>
      <vt:lpstr>What VADR means for submissions</vt:lpstr>
      <vt:lpstr>Submitting assembled sequences</vt:lpstr>
      <vt:lpstr>Web submission to GenBank</vt:lpstr>
      <vt:lpstr>Programmatic submissions</vt:lpstr>
      <vt:lpstr>Common accession reports</vt:lpstr>
      <vt:lpstr>Common VADR alert reporting </vt:lpstr>
      <vt:lpstr>Future improvements</vt:lpstr>
      <vt:lpstr>VADR alerts on confirmed mutations</vt:lpstr>
      <vt:lpstr>Create data connections </vt:lpstr>
      <vt:lpstr>Getting started with SRA submission</vt:lpstr>
      <vt:lpstr>More on SRA submission &amp; stats</vt:lpstr>
      <vt:lpstr>We’re here for you!</vt:lpstr>
      <vt:lpstr>Q&amp;A</vt:lpstr>
      <vt:lpstr>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Paige Connor</dc:creator>
  <cp:lastModifiedBy>Fleischmann, Lydia (NIH/NLM/NCBI) [C]</cp:lastModifiedBy>
  <cp:revision>1</cp:revision>
  <dcterms:created xsi:type="dcterms:W3CDTF">2019-09-23T17:44:40Z</dcterms:created>
  <dcterms:modified xsi:type="dcterms:W3CDTF">2020-10-21T16:12:45Z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0x010100D047FFE450584D46842479C56A90E3FC</vt:lpwstr>
  </property>
</Properties>
</file>